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74"/>
  </p:notesMasterIdLst>
  <p:sldIdLst>
    <p:sldId id="258" r:id="rId2"/>
    <p:sldId id="265" r:id="rId3"/>
    <p:sldId id="266" r:id="rId4"/>
    <p:sldId id="267" r:id="rId5"/>
    <p:sldId id="268" r:id="rId6"/>
    <p:sldId id="270" r:id="rId7"/>
    <p:sldId id="269" r:id="rId8"/>
    <p:sldId id="274" r:id="rId9"/>
    <p:sldId id="271" r:id="rId10"/>
    <p:sldId id="272" r:id="rId11"/>
    <p:sldId id="275" r:id="rId12"/>
    <p:sldId id="276" r:id="rId13"/>
    <p:sldId id="277" r:id="rId14"/>
    <p:sldId id="301" r:id="rId15"/>
    <p:sldId id="285" r:id="rId16"/>
    <p:sldId id="286" r:id="rId17"/>
    <p:sldId id="287" r:id="rId18"/>
    <p:sldId id="288" r:id="rId19"/>
    <p:sldId id="261" r:id="rId20"/>
    <p:sldId id="299" r:id="rId21"/>
    <p:sldId id="300" r:id="rId22"/>
    <p:sldId id="292" r:id="rId23"/>
    <p:sldId id="293" r:id="rId24"/>
    <p:sldId id="294" r:id="rId25"/>
    <p:sldId id="338" r:id="rId26"/>
    <p:sldId id="339" r:id="rId27"/>
    <p:sldId id="340" r:id="rId28"/>
    <p:sldId id="278" r:id="rId29"/>
    <p:sldId id="279" r:id="rId30"/>
    <p:sldId id="316" r:id="rId31"/>
    <p:sldId id="317" r:id="rId32"/>
    <p:sldId id="318" r:id="rId33"/>
    <p:sldId id="319" r:id="rId34"/>
    <p:sldId id="290" r:id="rId35"/>
    <p:sldId id="280" r:id="rId36"/>
    <p:sldId id="281" r:id="rId37"/>
    <p:sldId id="282" r:id="rId38"/>
    <p:sldId id="302" r:id="rId39"/>
    <p:sldId id="283" r:id="rId40"/>
    <p:sldId id="284" r:id="rId41"/>
    <p:sldId id="303" r:id="rId42"/>
    <p:sldId id="304" r:id="rId43"/>
    <p:sldId id="295" r:id="rId44"/>
    <p:sldId id="296" r:id="rId45"/>
    <p:sldId id="297" r:id="rId46"/>
    <p:sldId id="342" r:id="rId47"/>
    <p:sldId id="298" r:id="rId48"/>
    <p:sldId id="343" r:id="rId49"/>
    <p:sldId id="344" r:id="rId50"/>
    <p:sldId id="345" r:id="rId51"/>
    <p:sldId id="341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4" r:id="rId61"/>
    <p:sldId id="313" r:id="rId62"/>
    <p:sldId id="332" r:id="rId63"/>
    <p:sldId id="333" r:id="rId64"/>
    <p:sldId id="334" r:id="rId65"/>
    <p:sldId id="335" r:id="rId66"/>
    <p:sldId id="336" r:id="rId67"/>
    <p:sldId id="346" r:id="rId68"/>
    <p:sldId id="347" r:id="rId69"/>
    <p:sldId id="320" r:id="rId70"/>
    <p:sldId id="321" r:id="rId71"/>
    <p:sldId id="322" r:id="rId72"/>
    <p:sldId id="323" r:id="rId7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F3600CB5-D69D-428D-B35F-35025E24F264}">
          <p14:sldIdLst>
            <p14:sldId id="258"/>
            <p14:sldId id="265"/>
            <p14:sldId id="266"/>
            <p14:sldId id="267"/>
            <p14:sldId id="268"/>
            <p14:sldId id="270"/>
            <p14:sldId id="269"/>
            <p14:sldId id="274"/>
            <p14:sldId id="271"/>
            <p14:sldId id="272"/>
            <p14:sldId id="275"/>
            <p14:sldId id="276"/>
            <p14:sldId id="277"/>
            <p14:sldId id="301"/>
            <p14:sldId id="285"/>
            <p14:sldId id="286"/>
            <p14:sldId id="287"/>
            <p14:sldId id="288"/>
            <p14:sldId id="261"/>
            <p14:sldId id="299"/>
            <p14:sldId id="300"/>
            <p14:sldId id="292"/>
            <p14:sldId id="293"/>
            <p14:sldId id="294"/>
            <p14:sldId id="338"/>
            <p14:sldId id="339"/>
            <p14:sldId id="340"/>
            <p14:sldId id="278"/>
            <p14:sldId id="279"/>
            <p14:sldId id="316"/>
            <p14:sldId id="317"/>
            <p14:sldId id="318"/>
            <p14:sldId id="319"/>
            <p14:sldId id="290"/>
            <p14:sldId id="280"/>
            <p14:sldId id="281"/>
            <p14:sldId id="282"/>
            <p14:sldId id="302"/>
            <p14:sldId id="283"/>
            <p14:sldId id="284"/>
            <p14:sldId id="303"/>
            <p14:sldId id="304"/>
            <p14:sldId id="295"/>
            <p14:sldId id="296"/>
            <p14:sldId id="297"/>
            <p14:sldId id="342"/>
            <p14:sldId id="298"/>
            <p14:sldId id="343"/>
            <p14:sldId id="344"/>
            <p14:sldId id="345"/>
            <p14:sldId id="341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4"/>
            <p14:sldId id="313"/>
            <p14:sldId id="332"/>
            <p14:sldId id="333"/>
            <p14:sldId id="334"/>
            <p14:sldId id="335"/>
            <p14:sldId id="336"/>
            <p14:sldId id="346"/>
            <p14:sldId id="347"/>
            <p14:sldId id="320"/>
            <p14:sldId id="321"/>
            <p14:sldId id="322"/>
            <p14:sldId id="3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5" roundtripDataSignature="AMtx7mhnjmrba+C6DR8flyoaMb9jOi3m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Светлый стиль 3 - акцент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68" autoAdjust="0"/>
    <p:restoredTop sz="91964" autoAdjust="0"/>
  </p:normalViewPr>
  <p:slideViewPr>
    <p:cSldViewPr snapToGrid="0">
      <p:cViewPr varScale="1">
        <p:scale>
          <a:sx n="61" d="100"/>
          <a:sy n="61" d="100"/>
        </p:scale>
        <p:origin x="1020" y="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53" y="1843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5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351117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74" b="0" i="0">
                <a:solidFill>
                  <a:srgbClr val="3333B2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80" b="0" i="0">
                <a:solidFill>
                  <a:schemeClr val="tx1"/>
                </a:solidFill>
                <a:latin typeface="PMingLiU"/>
                <a:cs typeface="PMingLiU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89" b="0" i="0">
                <a:solidFill>
                  <a:srgbClr val="7F7F7F"/>
                </a:solidFill>
                <a:latin typeface="Bookman Old Style"/>
                <a:cs typeface="Bookman Old Style"/>
              </a:defRPr>
            </a:lvl1pPr>
          </a:lstStyle>
          <a:p>
            <a:pPr marL="75503">
              <a:lnSpc>
                <a:spcPts val="1328"/>
              </a:lnSpc>
            </a:pPr>
            <a:fld id="{81D60167-4931-47E6-BA6A-407CBD079E47}" type="slidenum">
              <a:rPr lang="en-CA" spc="-20" smtClean="0"/>
              <a:pPr marL="75503">
                <a:lnSpc>
                  <a:spcPts val="1328"/>
                </a:lnSpc>
              </a:pPr>
              <a:t>‹#›</a:t>
            </a:fld>
            <a:r>
              <a:rPr lang="en-CA" spc="-208"/>
              <a:t> </a:t>
            </a:r>
            <a:r>
              <a:rPr lang="en-CA" spc="10"/>
              <a:t>/</a:t>
            </a:r>
            <a:r>
              <a:rPr lang="en-CA" spc="-208"/>
              <a:t> </a:t>
            </a:r>
            <a:r>
              <a:rPr lang="en-CA" spc="-20"/>
              <a:t>30</a:t>
            </a:r>
            <a:endParaRPr lang="en-CA" spc="-20" dirty="0"/>
          </a:p>
        </p:txBody>
      </p:sp>
    </p:spTree>
    <p:extLst>
      <p:ext uri="{BB962C8B-B14F-4D97-AF65-F5344CB8AC3E}">
        <p14:creationId xmlns:p14="http://schemas.microsoft.com/office/powerpoint/2010/main" val="3319144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hyperlink" Target="https://en.wikipedia.org/wiki/Kernel_regression" TargetMode="Externa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`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Schulich Ranked #1 in the World in Responsible Business | Schulich ...">
            <a:extLst>
              <a:ext uri="{FF2B5EF4-FFF2-40B4-BE49-F238E27FC236}">
                <a16:creationId xmlns:a16="http://schemas.microsoft.com/office/drawing/2014/main" id="{FA2420F6-0650-44C4-AEB4-93E5197E3D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35" b="10533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412221-2377-46BB-B404-16E9D251CB89}"/>
              </a:ext>
            </a:extLst>
          </p:cNvPr>
          <p:cNvSpPr txBox="1"/>
          <p:nvPr/>
        </p:nvSpPr>
        <p:spPr>
          <a:xfrm>
            <a:off x="702889" y="6622534"/>
            <a:ext cx="45697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b="1" kern="1200" spc="8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Science II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9118DD-4C78-4EA9-8882-D43C4745C99C}"/>
              </a:ext>
            </a:extLst>
          </p:cNvPr>
          <p:cNvSpPr txBox="1"/>
          <p:nvPr/>
        </p:nvSpPr>
        <p:spPr>
          <a:xfrm>
            <a:off x="702894" y="6447134"/>
            <a:ext cx="55120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b="1" kern="1200" spc="8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SCHULICH SCHOOL OF BUSINESS | MBAN 61</a:t>
            </a:r>
            <a:r>
              <a:rPr lang="uk-UA" sz="800" b="1" kern="1200" spc="8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800" b="1" kern="1200" spc="8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D0968-CE62-429D-8BC1-51C0E7677A97}"/>
              </a:ext>
            </a:extLst>
          </p:cNvPr>
          <p:cNvSpPr txBox="1"/>
          <p:nvPr/>
        </p:nvSpPr>
        <p:spPr>
          <a:xfrm>
            <a:off x="13099725" y="6622534"/>
            <a:ext cx="22511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1" kern="1200" spc="8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C3147F-EC15-4D55-86D0-B44821DE72F3}"/>
              </a:ext>
            </a:extLst>
          </p:cNvPr>
          <p:cNvSpPr txBox="1"/>
          <p:nvPr/>
        </p:nvSpPr>
        <p:spPr>
          <a:xfrm>
            <a:off x="13099726" y="6447134"/>
            <a:ext cx="22511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1" kern="1200" spc="8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1</a:t>
            </a:r>
          </a:p>
        </p:txBody>
      </p:sp>
      <p:pic>
        <p:nvPicPr>
          <p:cNvPr id="10" name="Picture 14">
            <a:extLst>
              <a:ext uri="{FF2B5EF4-FFF2-40B4-BE49-F238E27FC236}">
                <a16:creationId xmlns:a16="http://schemas.microsoft.com/office/drawing/2014/main" id="{F62032DF-ADA7-4BD7-A4A1-D63C03EA37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66" t="17107" r="49469" b="2690"/>
          <a:stretch/>
        </p:blipFill>
        <p:spPr>
          <a:xfrm>
            <a:off x="14383099" y="251967"/>
            <a:ext cx="1110015" cy="832511"/>
          </a:xfrm>
          <a:prstGeom prst="ellipse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2189BF30-34C5-40E4-AF2C-D2A5F88234BD}"/>
              </a:ext>
            </a:extLst>
          </p:cNvPr>
          <p:cNvSpPr>
            <a:spLocks noGrp="1"/>
          </p:cNvSpPr>
          <p:nvPr/>
        </p:nvSpPr>
        <p:spPr>
          <a:xfrm>
            <a:off x="575864" y="189702"/>
            <a:ext cx="8085537" cy="3448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VAG Rounded Std" panose="020F0402020204020204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Schulich School of Business MBAN</a:t>
            </a:r>
            <a:r>
              <a:rPr lang="en-US" baseline="0" dirty="0"/>
              <a:t> 61</a:t>
            </a:r>
            <a:r>
              <a:rPr lang="uk-UA" baseline="0" dirty="0"/>
              <a:t>2</a:t>
            </a:r>
            <a:r>
              <a:rPr lang="en-US" baseline="0" dirty="0"/>
              <a:t>0</a:t>
            </a:r>
            <a:endParaRPr lang="en-CA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BA2F700-44E5-48FC-8162-CB5BDD8696EF}"/>
              </a:ext>
            </a:extLst>
          </p:cNvPr>
          <p:cNvSpPr>
            <a:spLocks noGrp="1"/>
          </p:cNvSpPr>
          <p:nvPr/>
        </p:nvSpPr>
        <p:spPr>
          <a:xfrm>
            <a:off x="575864" y="1468390"/>
            <a:ext cx="8177457" cy="26643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VAG Rounded Std" panose="020F0402020204020204" pitchFamily="34" charset="0"/>
                <a:ea typeface="+mn-ea"/>
                <a:cs typeface="Segoe UI Semilight" panose="020B0402040204020203" pitchFamily="34" charset="0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800" kern="1200" dirty="0">
                <a:solidFill>
                  <a:schemeClr val="bg1"/>
                </a:solidFill>
                <a:latin typeface="VAG Rounded Std" panose="020F0402020204020204" pitchFamily="34" charset="0"/>
                <a:ea typeface="+mn-ea"/>
                <a:cs typeface="Segoe UI Semilight" panose="020B04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CA" sz="2000" dirty="0"/>
              <a:t>Instructor: Boris Garbuzov</a:t>
            </a:r>
          </a:p>
          <a:p>
            <a:pPr marL="0" indent="0">
              <a:buNone/>
            </a:pPr>
            <a:endParaRPr lang="en-CA" sz="2000" dirty="0"/>
          </a:p>
          <a:p>
            <a:pPr marL="0" indent="0">
              <a:buNone/>
            </a:pPr>
            <a:r>
              <a:rPr lang="en-GB" b="1" i="1" dirty="0">
                <a:latin typeface="Arial" panose="020B0604020202020204" pitchFamily="34" charset="0"/>
              </a:rPr>
              <a:t>MBAN</a:t>
            </a:r>
            <a:r>
              <a:rPr lang="en-GB" sz="1800" b="1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61</a:t>
            </a:r>
            <a:r>
              <a:rPr lang="uk-UA" sz="1800" b="1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en-GB" sz="1800" b="1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0</a:t>
            </a:r>
            <a:endParaRPr lang="en-CA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CA" sz="2000" dirty="0"/>
          </a:p>
          <a:p>
            <a:pPr marL="0" indent="0">
              <a:buNone/>
            </a:pPr>
            <a:r>
              <a:rPr lang="en-CA" sz="1600" dirty="0"/>
              <a:t>Winter  2020</a:t>
            </a:r>
            <a:endParaRPr lang="en-CA" sz="20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3FE05B6-862F-417B-8A2A-B1CC3B767C47}"/>
              </a:ext>
            </a:extLst>
          </p:cNvPr>
          <p:cNvSpPr>
            <a:spLocks noGrp="1"/>
          </p:cNvSpPr>
          <p:nvPr/>
        </p:nvSpPr>
        <p:spPr>
          <a:xfrm>
            <a:off x="575865" y="617815"/>
            <a:ext cx="8796736" cy="906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0" i="0" kern="1200">
                <a:solidFill>
                  <a:schemeClr val="bg1"/>
                </a:solidFill>
                <a:latin typeface="VAG Rounded Std" panose="020F0402020204020204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Science II</a:t>
            </a:r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C3147F-EC15-4D55-86D0-B44821DE72F3}"/>
              </a:ext>
            </a:extLst>
          </p:cNvPr>
          <p:cNvSpPr txBox="1"/>
          <p:nvPr/>
        </p:nvSpPr>
        <p:spPr>
          <a:xfrm>
            <a:off x="5486400" y="289784"/>
            <a:ext cx="6129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kern="1200" spc="8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4 </a:t>
            </a:r>
            <a:r>
              <a:rPr lang="en-US" sz="2000" b="1" kern="1200" spc="8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Time series regression</a:t>
            </a:r>
            <a:endParaRPr lang="uk-UA" sz="2000" b="1" kern="1200" spc="8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n-US" sz="800" b="1" kern="1200" spc="80" baseline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Reduced linear model: F-statistic for null-hypothesis</a:t>
            </a:r>
            <a:endParaRPr lang="ru-R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Текст 3"/>
              <p:cNvSpPr>
                <a:spLocks noGrp="1"/>
              </p:cNvSpPr>
              <p:nvPr>
                <p:ph type="body" idx="2"/>
              </p:nvPr>
            </p:nvSpPr>
            <p:spPr>
              <a:xfrm>
                <a:off x="758758" y="1314450"/>
                <a:ext cx="11128442" cy="5011400"/>
              </a:xfrm>
            </p:spPr>
            <p:txBody>
              <a:bodyPr>
                <a:normAutofit lnSpcReduction="10000"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𝐹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𝑆𝑆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𝑆𝑆𝐸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)/(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𝑆𝑆𝐸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/(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−1)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𝑀𝑆𝑅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𝑀𝑆𝐸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where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 is the error sum of squares under the reduced model.</a:t>
                </a:r>
              </a:p>
              <a:p>
                <a:r>
                  <a:rPr lang="en-US" dirty="0"/>
                  <a:t> Note that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≥</m:t>
                    </m:r>
                    <m:r>
                      <a:rPr lang="en-US" b="0" i="1" smtClean="0">
                        <a:latin typeface="Cambria Math"/>
                      </a:rPr>
                      <m:t>𝑆𝑆𝐸</m:t>
                    </m:r>
                  </m:oMath>
                </a14:m>
                <a:r>
                  <a:rPr lang="en-US" dirty="0"/>
                  <a:t> because the full model has more parameters. 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: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𝑟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=…=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𝑞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=0</m:t>
                    </m:r>
                  </m:oMath>
                </a14:m>
                <a:r>
                  <a:rPr lang="en-US" dirty="0"/>
                  <a:t> is true,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≈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𝑆𝑆𝐸</m:t>
                    </m:r>
                  </m:oMath>
                </a14:m>
                <a:r>
                  <a:rPr lang="en-US" dirty="0"/>
                  <a:t> because the estimates of those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𝛽</m:t>
                    </m:r>
                    <m:r>
                      <a:rPr lang="en-US" b="0" i="1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/>
                  <a:t> will be close to 0. Hence, we do not believe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𝑆𝑆𝑅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−</m:t>
                    </m:r>
                    <m:r>
                      <a:rPr lang="en-US" b="0" i="1" smtClean="0">
                        <a:latin typeface="Cambria Math"/>
                      </a:rPr>
                      <m:t>𝑆𝑆𝐸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 is big. Under the null hypothesis,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𝐹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 has a central F-distribution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𝑞</m:t>
                    </m:r>
                    <m:r>
                      <a:rPr lang="en-US" b="0" i="1" smtClean="0">
                        <a:latin typeface="Cambria Math"/>
                      </a:rPr>
                      <m:t>−</m:t>
                    </m:r>
                    <m:r>
                      <a:rPr lang="en-US" b="0" i="1" smtClean="0">
                        <a:latin typeface="Cambria Math"/>
                      </a:rPr>
                      <m:t>𝑟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−</m:t>
                    </m:r>
                    <m:r>
                      <a:rPr lang="en-US" b="0" i="1" smtClean="0">
                        <a:latin typeface="Cambria Math"/>
                      </a:rPr>
                      <m:t>𝑞</m:t>
                    </m:r>
                    <m:r>
                      <a:rPr lang="en-US" b="0" i="1" smtClean="0">
                        <a:latin typeface="Cambria Math"/>
                      </a:rPr>
                      <m:t>−1 </m:t>
                    </m:r>
                  </m:oMath>
                </a14:m>
                <a:r>
                  <a:rPr lang="en-US" dirty="0"/>
                  <a:t>degrees of freedom when reduced model is the correct model</a:t>
                </a:r>
              </a:p>
              <a:p>
                <a:r>
                  <a:rPr lang="en-US" dirty="0"/>
                  <a:t>The null </a:t>
                </a:r>
                <a:r>
                  <a:rPr lang="en-US" u="sng" dirty="0"/>
                  <a:t>hypothesis is rejected</a:t>
                </a:r>
                <a:r>
                  <a:rPr lang="en-US" dirty="0"/>
                  <a:t> at level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𝛼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𝐹</m:t>
                    </m:r>
                    <m:r>
                      <a:rPr lang="en-US" b="0" i="1" smtClean="0">
                        <a:latin typeface="Cambria Math"/>
                      </a:rPr>
                      <m:t>&gt;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𝑞</m:t>
                        </m:r>
                        <m:r>
                          <a:rPr lang="en-US" b="0" i="1" smtClean="0">
                            <a:latin typeface="Cambria Math"/>
                          </a:rPr>
                          <m:t>−1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𝑞</m:t>
                        </m:r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sup>
                    </m:sSubSup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𝛼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,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1−</m:t>
                    </m:r>
                    <m:r>
                      <a:rPr lang="en-US" b="0" i="1" smtClean="0">
                        <a:latin typeface="Cambria Math"/>
                      </a:rPr>
                      <m:t>𝛼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 percentile of the F distribution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𝑞</m:t>
                    </m:r>
                    <m:r>
                      <a:rPr lang="en-US" b="0" i="1" smtClean="0">
                        <a:latin typeface="Cambria Math"/>
                      </a:rPr>
                      <m:t>−</m:t>
                    </m:r>
                    <m:r>
                      <a:rPr lang="en-US" b="0" i="1" smtClean="0">
                        <a:latin typeface="Cambria Math"/>
                      </a:rPr>
                      <m:t>𝑟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 numerator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−</m:t>
                    </m:r>
                    <m:r>
                      <a:rPr lang="en-US" b="0" i="1" smtClean="0">
                        <a:latin typeface="Cambria Math"/>
                      </a:rPr>
                      <m:t>𝑞</m:t>
                    </m:r>
                    <m:r>
                      <a:rPr lang="en-US" b="0" i="1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dirty="0"/>
                  <a:t> denominator degrees of freedom.</a:t>
                </a:r>
              </a:p>
            </p:txBody>
          </p:sp>
        </mc:Choice>
        <mc:Fallback xmlns="">
          <p:sp>
            <p:nvSpPr>
              <p:cNvPr id="4" name="Текс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758758" y="1314450"/>
                <a:ext cx="11128442" cy="5011400"/>
              </a:xfrm>
              <a:blipFill rotWithShape="1">
                <a:blip r:embed="rId2"/>
                <a:stretch>
                  <a:fillRect l="-55" r="-493" b="-17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45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0" dirty="0"/>
              <a:t>Example: choosing best model</a:t>
            </a:r>
            <a:br>
              <a:rPr lang="en-US" sz="4000" b="0" dirty="0"/>
            </a:br>
            <a:endParaRPr lang="ru-R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Текст 3"/>
              <p:cNvSpPr>
                <a:spLocks noGrp="1"/>
              </p:cNvSpPr>
              <p:nvPr>
                <p:ph type="body" idx="2"/>
              </p:nvPr>
            </p:nvSpPr>
            <p:spPr>
              <a:xfrm>
                <a:off x="758758" y="1314450"/>
                <a:ext cx="11128442" cy="5011400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r>
                  <a:rPr lang="en-US" b="1" dirty="0"/>
                  <a:t>Example 2.2 Pollution, Temperature and Mortality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- cardiovascular mortality;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- temperature;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- particulate level.</a:t>
                </a:r>
              </a:p>
              <a:p>
                <a:pPr marL="114300" indent="0">
                  <a:buNone/>
                </a:pPr>
                <a:r>
                  <a:rPr lang="en-US" dirty="0"/>
                  <a:t>Consider models:</a:t>
                </a:r>
              </a:p>
            </p:txBody>
          </p:sp>
        </mc:Choice>
        <mc:Fallback xmlns="">
          <p:sp>
            <p:nvSpPr>
              <p:cNvPr id="4" name="Текс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758758" y="1314450"/>
                <a:ext cx="11128442" cy="5011400"/>
              </a:xfrm>
              <a:blipFill rotWithShape="1">
                <a:blip r:embed="rId2"/>
                <a:stretch>
                  <a:fillRect l="-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042" y="4098925"/>
            <a:ext cx="9556508" cy="220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5721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0" dirty="0"/>
              <a:t>Example: choosing best model</a:t>
            </a:r>
            <a:br>
              <a:rPr lang="en-US" sz="4000" b="0" dirty="0"/>
            </a:br>
            <a:endParaRPr lang="ru-RU" sz="4000" dirty="0"/>
          </a:p>
        </p:txBody>
      </p:sp>
      <p:sp>
        <p:nvSpPr>
          <p:cNvPr id="4" name="Текст 3"/>
          <p:cNvSpPr>
            <a:spLocks noGrp="1"/>
          </p:cNvSpPr>
          <p:nvPr>
            <p:ph type="body" idx="2"/>
          </p:nvPr>
        </p:nvSpPr>
        <p:spPr>
          <a:xfrm>
            <a:off x="758758" y="876300"/>
            <a:ext cx="11128442" cy="5449550"/>
          </a:xfrm>
        </p:spPr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r>
              <a:rPr lang="en-US" b="1" dirty="0"/>
              <a:t>Example 2.2 Pollution, Temperature and Mortality</a:t>
            </a:r>
          </a:p>
          <a:p>
            <a:pPr marL="114300" indent="0">
              <a:buNone/>
            </a:pPr>
            <a:endParaRPr lang="en-US" b="1" dirty="0"/>
          </a:p>
          <a:p>
            <a:pPr marL="114300" indent="0">
              <a:buNone/>
            </a:pPr>
            <a:endParaRPr lang="en-US" b="1" dirty="0"/>
          </a:p>
          <a:p>
            <a:pPr marL="114300" indent="0">
              <a:buNone/>
            </a:pPr>
            <a:endParaRPr lang="en-US" b="1" dirty="0"/>
          </a:p>
          <a:p>
            <a:pPr marL="114300" indent="0">
              <a:buNone/>
            </a:pPr>
            <a:endParaRPr lang="en-US" b="1" dirty="0"/>
          </a:p>
          <a:p>
            <a:pPr marL="114300" indent="0">
              <a:buNone/>
            </a:pPr>
            <a:endParaRPr lang="en-US" b="1" dirty="0"/>
          </a:p>
          <a:p>
            <a:pPr marL="114300" indent="0">
              <a:buNone/>
            </a:pPr>
            <a:endParaRPr lang="en-US" b="1" dirty="0"/>
          </a:p>
          <a:p>
            <a:pPr marL="114300" indent="0">
              <a:buNone/>
            </a:pPr>
            <a:endParaRPr lang="en-US" b="1" dirty="0"/>
          </a:p>
          <a:p>
            <a:pPr marL="114300" indent="0" algn="just">
              <a:buNone/>
            </a:pPr>
            <a:r>
              <a:rPr lang="en-US" dirty="0"/>
              <a:t>We note that each model does substantially better than the one before it and that the model including temperature, temperature squared, and particulates does the best, accounting for some 60% of the variability and with the best value for AIC and BIC (because of the large sample size, AIC and </a:t>
            </a:r>
            <a:r>
              <a:rPr lang="en-US" dirty="0" err="1"/>
              <a:t>AICc</a:t>
            </a:r>
            <a:r>
              <a:rPr lang="en-US" dirty="0"/>
              <a:t> are nearly the same).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330" y="1473314"/>
            <a:ext cx="5696177" cy="292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5324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0" dirty="0"/>
              <a:t>Example: choosing best model</a:t>
            </a:r>
            <a:br>
              <a:rPr lang="en-US" sz="4000" b="0" dirty="0"/>
            </a:br>
            <a:endParaRPr lang="ru-R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Текст 3"/>
              <p:cNvSpPr>
                <a:spLocks noGrp="1"/>
              </p:cNvSpPr>
              <p:nvPr>
                <p:ph type="body" idx="2"/>
              </p:nvPr>
            </p:nvSpPr>
            <p:spPr>
              <a:xfrm>
                <a:off x="758758" y="876300"/>
                <a:ext cx="11128442" cy="5449550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r>
                  <a:rPr lang="en-US" b="1" dirty="0"/>
                  <a:t>Example 2.2 Pollution, Temperature and Mortality</a:t>
                </a:r>
              </a:p>
              <a:p>
                <a:pPr marL="114300" indent="0">
                  <a:buNone/>
                </a:pPr>
                <a:r>
                  <a:rPr lang="en-US" dirty="0"/>
                  <a:t>A model with only trend could be compared to the full model,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=0 ,</m:t>
                    </m:r>
                  </m:oMath>
                </a14:m>
                <a:r>
                  <a:rPr lang="en-US" dirty="0"/>
                  <a:t> using q = 4 ; r = 1 ; n = 508, and</a:t>
                </a:r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b="1" dirty="0"/>
              </a:p>
              <a:p>
                <a:pPr marL="114300" indent="0">
                  <a:buNone/>
                </a:pPr>
                <a:endParaRPr lang="en-US" b="1" dirty="0"/>
              </a:p>
              <a:p>
                <a:pPr marL="114300" indent="0">
                  <a:buNone/>
                </a:pPr>
                <a:endParaRPr lang="en-US" b="1" dirty="0"/>
              </a:p>
            </p:txBody>
          </p:sp>
        </mc:Choice>
        <mc:Fallback xmlns="">
          <p:sp>
            <p:nvSpPr>
              <p:cNvPr id="4" name="Текс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758758" y="876300"/>
                <a:ext cx="11128442" cy="5449550"/>
              </a:xfrm>
              <a:blipFill rotWithShape="1">
                <a:blip r:embed="rId2"/>
                <a:stretch>
                  <a:fillRect l="-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535" y="2986088"/>
            <a:ext cx="9067518" cy="244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7121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0" dirty="0"/>
              <a:t>Example: choosing best model</a:t>
            </a:r>
            <a:br>
              <a:rPr lang="en-US" sz="4000" b="0" dirty="0"/>
            </a:br>
            <a:endParaRPr lang="ru-RU" sz="4000" dirty="0"/>
          </a:p>
        </p:txBody>
      </p:sp>
      <p:sp>
        <p:nvSpPr>
          <p:cNvPr id="4" name="Текст 3"/>
          <p:cNvSpPr>
            <a:spLocks noGrp="1"/>
          </p:cNvSpPr>
          <p:nvPr>
            <p:ph type="body" idx="2"/>
          </p:nvPr>
        </p:nvSpPr>
        <p:spPr>
          <a:xfrm>
            <a:off x="613775" y="876300"/>
            <a:ext cx="11273425" cy="5449550"/>
          </a:xfrm>
        </p:spPr>
        <p:txBody>
          <a:bodyPr numCol="2" spcCol="504000">
            <a:normAutofit fontScale="77500" lnSpcReduction="20000"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0070C0"/>
                </a:solidFill>
              </a:rPr>
              <a:t>par(</a:t>
            </a:r>
            <a:r>
              <a:rPr lang="en-US" dirty="0" err="1">
                <a:solidFill>
                  <a:srgbClr val="0070C0"/>
                </a:solidFill>
              </a:rPr>
              <a:t>mfrow</a:t>
            </a:r>
            <a:r>
              <a:rPr lang="en-US" dirty="0">
                <a:solidFill>
                  <a:srgbClr val="0070C0"/>
                </a:solidFill>
              </a:rPr>
              <a:t>=c(3,1)) </a:t>
            </a:r>
            <a:r>
              <a:rPr lang="en-US" dirty="0">
                <a:solidFill>
                  <a:schemeClr val="accent6"/>
                </a:solidFill>
              </a:rPr>
              <a:t># plot the data</a:t>
            </a:r>
          </a:p>
          <a:p>
            <a:pPr marL="114300" indent="0">
              <a:buNone/>
            </a:pPr>
            <a:r>
              <a:rPr lang="en-US" dirty="0">
                <a:solidFill>
                  <a:srgbClr val="0070C0"/>
                </a:solidFill>
              </a:rPr>
              <a:t>plot(</a:t>
            </a:r>
            <a:r>
              <a:rPr lang="en-US" dirty="0" err="1">
                <a:solidFill>
                  <a:srgbClr val="0070C0"/>
                </a:solidFill>
              </a:rPr>
              <a:t>cmort</a:t>
            </a:r>
            <a:r>
              <a:rPr lang="en-US" dirty="0">
                <a:solidFill>
                  <a:srgbClr val="0070C0"/>
                </a:solidFill>
              </a:rPr>
              <a:t>, main="Cardiovascular Mortality", </a:t>
            </a:r>
            <a:r>
              <a:rPr lang="en-US" dirty="0" err="1">
                <a:solidFill>
                  <a:srgbClr val="0070C0"/>
                </a:solidFill>
              </a:rPr>
              <a:t>xlab</a:t>
            </a:r>
            <a:r>
              <a:rPr lang="en-US" dirty="0">
                <a:solidFill>
                  <a:srgbClr val="0070C0"/>
                </a:solidFill>
              </a:rPr>
              <a:t>="", </a:t>
            </a:r>
            <a:r>
              <a:rPr lang="en-US" dirty="0" err="1">
                <a:solidFill>
                  <a:srgbClr val="0070C0"/>
                </a:solidFill>
              </a:rPr>
              <a:t>ylab</a:t>
            </a:r>
            <a:r>
              <a:rPr lang="en-US" dirty="0">
                <a:solidFill>
                  <a:srgbClr val="0070C0"/>
                </a:solidFill>
              </a:rPr>
              <a:t>="")</a:t>
            </a:r>
          </a:p>
          <a:p>
            <a:pPr marL="114300" indent="0">
              <a:buNone/>
            </a:pPr>
            <a:r>
              <a:rPr lang="en-US" dirty="0">
                <a:solidFill>
                  <a:srgbClr val="0070C0"/>
                </a:solidFill>
              </a:rPr>
              <a:t>plot(</a:t>
            </a:r>
            <a:r>
              <a:rPr lang="en-US" dirty="0" err="1">
                <a:solidFill>
                  <a:srgbClr val="0070C0"/>
                </a:solidFill>
              </a:rPr>
              <a:t>tempr</a:t>
            </a:r>
            <a:r>
              <a:rPr lang="en-US" dirty="0">
                <a:solidFill>
                  <a:srgbClr val="0070C0"/>
                </a:solidFill>
              </a:rPr>
              <a:t>, main="Temperature", </a:t>
            </a:r>
            <a:r>
              <a:rPr lang="en-US" dirty="0" err="1">
                <a:solidFill>
                  <a:srgbClr val="0070C0"/>
                </a:solidFill>
              </a:rPr>
              <a:t>xlab</a:t>
            </a:r>
            <a:r>
              <a:rPr lang="en-US" dirty="0">
                <a:solidFill>
                  <a:srgbClr val="0070C0"/>
                </a:solidFill>
              </a:rPr>
              <a:t>="", </a:t>
            </a:r>
            <a:r>
              <a:rPr lang="en-US" dirty="0" err="1">
                <a:solidFill>
                  <a:srgbClr val="0070C0"/>
                </a:solidFill>
              </a:rPr>
              <a:t>ylab</a:t>
            </a:r>
            <a:r>
              <a:rPr lang="en-US" dirty="0">
                <a:solidFill>
                  <a:srgbClr val="0070C0"/>
                </a:solidFill>
              </a:rPr>
              <a:t>="")</a:t>
            </a:r>
          </a:p>
          <a:p>
            <a:pPr marL="114300" indent="0">
              <a:buNone/>
            </a:pPr>
            <a:r>
              <a:rPr lang="en-US" dirty="0">
                <a:solidFill>
                  <a:srgbClr val="0070C0"/>
                </a:solidFill>
              </a:rPr>
              <a:t>plot(part, main="Particulates", </a:t>
            </a:r>
            <a:r>
              <a:rPr lang="en-US" dirty="0" err="1">
                <a:solidFill>
                  <a:srgbClr val="0070C0"/>
                </a:solidFill>
              </a:rPr>
              <a:t>xlab</a:t>
            </a:r>
            <a:r>
              <a:rPr lang="en-US" dirty="0">
                <a:solidFill>
                  <a:srgbClr val="0070C0"/>
                </a:solidFill>
              </a:rPr>
              <a:t>="", </a:t>
            </a:r>
            <a:r>
              <a:rPr lang="en-US" dirty="0" err="1">
                <a:solidFill>
                  <a:srgbClr val="0070C0"/>
                </a:solidFill>
              </a:rPr>
              <a:t>ylab</a:t>
            </a:r>
            <a:r>
              <a:rPr lang="en-US" dirty="0">
                <a:solidFill>
                  <a:srgbClr val="0070C0"/>
                </a:solidFill>
              </a:rPr>
              <a:t>="")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dev.new</a:t>
            </a:r>
            <a:r>
              <a:rPr lang="en-US" dirty="0">
                <a:solidFill>
                  <a:srgbClr val="0070C0"/>
                </a:solidFill>
              </a:rPr>
              <a:t>() </a:t>
            </a:r>
            <a:r>
              <a:rPr lang="en-US" dirty="0">
                <a:solidFill>
                  <a:schemeClr val="accent6"/>
                </a:solidFill>
              </a:rPr>
              <a:t># open a new graphic device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ts.plot</a:t>
            </a:r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dirty="0" err="1">
                <a:solidFill>
                  <a:srgbClr val="0070C0"/>
                </a:solidFill>
              </a:rPr>
              <a:t>cmort,tempr,part</a:t>
            </a:r>
            <a:r>
              <a:rPr lang="en-US" dirty="0">
                <a:solidFill>
                  <a:srgbClr val="0070C0"/>
                </a:solidFill>
              </a:rPr>
              <a:t>, col=1:3) </a:t>
            </a:r>
            <a:r>
              <a:rPr lang="en-US" dirty="0">
                <a:solidFill>
                  <a:schemeClr val="accent6"/>
                </a:solidFill>
              </a:rPr>
              <a:t># all on same plot (not shown)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dev.new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  <a:p>
            <a:pPr marL="114300" indent="0">
              <a:buNone/>
            </a:pPr>
            <a:r>
              <a:rPr lang="en-US" dirty="0">
                <a:solidFill>
                  <a:srgbClr val="0070C0"/>
                </a:solidFill>
              </a:rPr>
              <a:t>pairs(</a:t>
            </a:r>
            <a:r>
              <a:rPr lang="en-US" dirty="0" err="1">
                <a:solidFill>
                  <a:srgbClr val="0070C0"/>
                </a:solidFill>
              </a:rPr>
              <a:t>cbind</a:t>
            </a:r>
            <a:r>
              <a:rPr lang="en-US" dirty="0">
                <a:solidFill>
                  <a:srgbClr val="0070C0"/>
                </a:solidFill>
              </a:rPr>
              <a:t>(Mortality=</a:t>
            </a:r>
            <a:r>
              <a:rPr lang="en-US" dirty="0" err="1">
                <a:solidFill>
                  <a:srgbClr val="0070C0"/>
                </a:solidFill>
              </a:rPr>
              <a:t>cmort</a:t>
            </a:r>
            <a:r>
              <a:rPr lang="en-US" dirty="0">
                <a:solidFill>
                  <a:srgbClr val="0070C0"/>
                </a:solidFill>
              </a:rPr>
              <a:t>, Temperature=</a:t>
            </a:r>
            <a:r>
              <a:rPr lang="en-US" dirty="0" err="1">
                <a:solidFill>
                  <a:srgbClr val="0070C0"/>
                </a:solidFill>
              </a:rPr>
              <a:t>tempr</a:t>
            </a:r>
            <a:r>
              <a:rPr lang="en-US" dirty="0">
                <a:solidFill>
                  <a:srgbClr val="0070C0"/>
                </a:solidFill>
              </a:rPr>
              <a:t>, Particulates=part))</a:t>
            </a:r>
          </a:p>
          <a:p>
            <a:pPr marL="114300" indent="0">
              <a:buNone/>
            </a:pPr>
            <a:r>
              <a:rPr lang="en-US" dirty="0">
                <a:solidFill>
                  <a:srgbClr val="0070C0"/>
                </a:solidFill>
              </a:rPr>
              <a:t>temp = </a:t>
            </a:r>
            <a:r>
              <a:rPr lang="en-US" dirty="0" err="1">
                <a:solidFill>
                  <a:srgbClr val="0070C0"/>
                </a:solidFill>
              </a:rPr>
              <a:t>tempr</a:t>
            </a:r>
            <a:r>
              <a:rPr lang="en-US" dirty="0">
                <a:solidFill>
                  <a:srgbClr val="0070C0"/>
                </a:solidFill>
              </a:rPr>
              <a:t>-mean(</a:t>
            </a:r>
            <a:r>
              <a:rPr lang="en-US" dirty="0" err="1">
                <a:solidFill>
                  <a:srgbClr val="0070C0"/>
                </a:solidFill>
              </a:rPr>
              <a:t>tempr</a:t>
            </a:r>
            <a:r>
              <a:rPr lang="en-US" dirty="0">
                <a:solidFill>
                  <a:srgbClr val="0070C0"/>
                </a:solidFill>
              </a:rPr>
              <a:t>) </a:t>
            </a:r>
            <a:r>
              <a:rPr lang="en-US" dirty="0">
                <a:solidFill>
                  <a:schemeClr val="accent6"/>
                </a:solidFill>
              </a:rPr>
              <a:t># center temperature</a:t>
            </a:r>
          </a:p>
          <a:p>
            <a:pPr marL="114300" indent="0">
              <a:buNone/>
            </a:pPr>
            <a:r>
              <a:rPr lang="en-US" dirty="0">
                <a:solidFill>
                  <a:srgbClr val="0070C0"/>
                </a:solidFill>
              </a:rPr>
              <a:t>temp2 = temp^2</a:t>
            </a:r>
          </a:p>
          <a:p>
            <a:pPr marL="114300" indent="0">
              <a:buNone/>
            </a:pPr>
            <a:r>
              <a:rPr lang="en-US" dirty="0">
                <a:solidFill>
                  <a:srgbClr val="0070C0"/>
                </a:solidFill>
              </a:rPr>
              <a:t>trend = time(</a:t>
            </a:r>
            <a:r>
              <a:rPr lang="en-US" dirty="0" err="1">
                <a:solidFill>
                  <a:srgbClr val="0070C0"/>
                </a:solidFill>
              </a:rPr>
              <a:t>cmort</a:t>
            </a:r>
            <a:r>
              <a:rPr lang="en-US" dirty="0">
                <a:solidFill>
                  <a:srgbClr val="0070C0"/>
                </a:solidFill>
              </a:rPr>
              <a:t>) </a:t>
            </a:r>
            <a:r>
              <a:rPr lang="en-US" dirty="0">
                <a:solidFill>
                  <a:schemeClr val="accent6"/>
                </a:solidFill>
              </a:rPr>
              <a:t># time</a:t>
            </a:r>
          </a:p>
          <a:p>
            <a:pPr marL="114300" indent="0">
              <a:buNone/>
            </a:pPr>
            <a:r>
              <a:rPr lang="en-US" dirty="0">
                <a:solidFill>
                  <a:srgbClr val="0070C0"/>
                </a:solidFill>
              </a:rPr>
              <a:t>fit = lm(</a:t>
            </a:r>
            <a:r>
              <a:rPr lang="en-US" dirty="0" err="1">
                <a:solidFill>
                  <a:srgbClr val="0070C0"/>
                </a:solidFill>
              </a:rPr>
              <a:t>cmort</a:t>
            </a:r>
            <a:r>
              <a:rPr lang="en-US" dirty="0">
                <a:solidFill>
                  <a:srgbClr val="0070C0"/>
                </a:solidFill>
              </a:rPr>
              <a:t>~ trend + temp + temp2 + part, </a:t>
            </a:r>
            <a:r>
              <a:rPr lang="en-US" dirty="0" err="1">
                <a:solidFill>
                  <a:srgbClr val="0070C0"/>
                </a:solidFill>
              </a:rPr>
              <a:t>na.action</a:t>
            </a:r>
            <a:r>
              <a:rPr lang="en-US" dirty="0">
                <a:solidFill>
                  <a:srgbClr val="0070C0"/>
                </a:solidFill>
              </a:rPr>
              <a:t>=NULL)</a:t>
            </a:r>
          </a:p>
          <a:p>
            <a:pPr marL="114300" indent="0">
              <a:buNone/>
            </a:pPr>
            <a:r>
              <a:rPr lang="en-US" dirty="0">
                <a:solidFill>
                  <a:srgbClr val="0070C0"/>
                </a:solidFill>
              </a:rPr>
              <a:t>summary(fit) </a:t>
            </a:r>
            <a:r>
              <a:rPr lang="en-US" dirty="0">
                <a:solidFill>
                  <a:schemeClr val="accent6"/>
                </a:solidFill>
              </a:rPr>
              <a:t># regression results</a:t>
            </a:r>
          </a:p>
          <a:p>
            <a:pPr marL="114300" indent="0">
              <a:buNone/>
            </a:pPr>
            <a:r>
              <a:rPr lang="en-US" dirty="0">
                <a:solidFill>
                  <a:srgbClr val="0070C0"/>
                </a:solidFill>
              </a:rPr>
              <a:t>summary(</a:t>
            </a:r>
            <a:r>
              <a:rPr lang="en-US" dirty="0" err="1">
                <a:solidFill>
                  <a:srgbClr val="0070C0"/>
                </a:solidFill>
              </a:rPr>
              <a:t>aov</a:t>
            </a:r>
            <a:r>
              <a:rPr lang="en-US" dirty="0">
                <a:solidFill>
                  <a:srgbClr val="0070C0"/>
                </a:solidFill>
              </a:rPr>
              <a:t>(fit)) </a:t>
            </a:r>
            <a:r>
              <a:rPr lang="en-US" dirty="0">
                <a:solidFill>
                  <a:schemeClr val="accent6"/>
                </a:solidFill>
              </a:rPr>
              <a:t># ANOVA table (compare to next line)</a:t>
            </a:r>
          </a:p>
          <a:p>
            <a:pPr marL="114300" indent="0">
              <a:buNone/>
            </a:pPr>
            <a:r>
              <a:rPr lang="en-US" dirty="0">
                <a:solidFill>
                  <a:srgbClr val="0070C0"/>
                </a:solidFill>
              </a:rPr>
              <a:t>summary(</a:t>
            </a:r>
            <a:r>
              <a:rPr lang="en-US" dirty="0" err="1">
                <a:solidFill>
                  <a:srgbClr val="0070C0"/>
                </a:solidFill>
              </a:rPr>
              <a:t>aov</a:t>
            </a:r>
            <a:r>
              <a:rPr lang="en-US" dirty="0">
                <a:solidFill>
                  <a:srgbClr val="0070C0"/>
                </a:solidFill>
              </a:rPr>
              <a:t>(lm(</a:t>
            </a:r>
            <a:r>
              <a:rPr lang="en-US" dirty="0" err="1">
                <a:solidFill>
                  <a:srgbClr val="0070C0"/>
                </a:solidFill>
              </a:rPr>
              <a:t>cmort~cbind</a:t>
            </a:r>
            <a:r>
              <a:rPr lang="en-US" dirty="0">
                <a:solidFill>
                  <a:srgbClr val="0070C0"/>
                </a:solidFill>
              </a:rPr>
              <a:t>(trend, temp, temp2, part)))) </a:t>
            </a:r>
            <a:r>
              <a:rPr lang="en-US" dirty="0">
                <a:solidFill>
                  <a:schemeClr val="accent6"/>
                </a:solidFill>
              </a:rPr>
              <a:t># Table 2.1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0070C0"/>
                </a:solidFill>
              </a:rPr>
              <a:t>num</a:t>
            </a:r>
            <a:r>
              <a:rPr lang="en-US" dirty="0">
                <a:solidFill>
                  <a:srgbClr val="0070C0"/>
                </a:solidFill>
              </a:rPr>
              <a:t> = length(</a:t>
            </a:r>
            <a:r>
              <a:rPr lang="en-US" dirty="0" err="1">
                <a:solidFill>
                  <a:srgbClr val="0070C0"/>
                </a:solidFill>
              </a:rPr>
              <a:t>cmort</a:t>
            </a:r>
            <a:r>
              <a:rPr lang="en-US" dirty="0">
                <a:solidFill>
                  <a:srgbClr val="0070C0"/>
                </a:solidFill>
              </a:rPr>
              <a:t>) </a:t>
            </a:r>
            <a:r>
              <a:rPr lang="en-US" dirty="0">
                <a:solidFill>
                  <a:schemeClr val="accent6"/>
                </a:solidFill>
              </a:rPr>
              <a:t># sample size</a:t>
            </a:r>
          </a:p>
          <a:p>
            <a:pPr marL="114300" indent="0">
              <a:buNone/>
            </a:pPr>
            <a:r>
              <a:rPr lang="en-US" dirty="0">
                <a:solidFill>
                  <a:srgbClr val="0070C0"/>
                </a:solidFill>
              </a:rPr>
              <a:t>AIC(fit)/</a:t>
            </a:r>
            <a:r>
              <a:rPr lang="en-US" dirty="0" err="1">
                <a:solidFill>
                  <a:srgbClr val="0070C0"/>
                </a:solidFill>
              </a:rPr>
              <a:t>num</a:t>
            </a:r>
            <a:r>
              <a:rPr lang="en-US" dirty="0">
                <a:solidFill>
                  <a:srgbClr val="0070C0"/>
                </a:solidFill>
              </a:rPr>
              <a:t> - log(2*pi) </a:t>
            </a:r>
            <a:r>
              <a:rPr lang="en-US" dirty="0">
                <a:solidFill>
                  <a:schemeClr val="accent6"/>
                </a:solidFill>
              </a:rPr>
              <a:t># AIC</a:t>
            </a:r>
          </a:p>
          <a:p>
            <a:pPr marL="114300" indent="0">
              <a:buNone/>
            </a:pPr>
            <a:r>
              <a:rPr lang="en-US" dirty="0">
                <a:solidFill>
                  <a:srgbClr val="0070C0"/>
                </a:solidFill>
              </a:rPr>
              <a:t>BIC(fit)/</a:t>
            </a:r>
            <a:r>
              <a:rPr lang="en-US" dirty="0" err="1">
                <a:solidFill>
                  <a:srgbClr val="0070C0"/>
                </a:solidFill>
              </a:rPr>
              <a:t>num</a:t>
            </a:r>
            <a:r>
              <a:rPr lang="en-US" dirty="0">
                <a:solidFill>
                  <a:srgbClr val="0070C0"/>
                </a:solidFill>
              </a:rPr>
              <a:t> - log(2*pi) </a:t>
            </a:r>
            <a:r>
              <a:rPr lang="en-US" dirty="0">
                <a:solidFill>
                  <a:schemeClr val="accent6"/>
                </a:solidFill>
              </a:rPr>
              <a:t># BIC</a:t>
            </a:r>
          </a:p>
          <a:p>
            <a:pPr marL="114300" indent="0">
              <a:buNone/>
            </a:pPr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dirty="0" err="1">
                <a:solidFill>
                  <a:srgbClr val="0070C0"/>
                </a:solidFill>
              </a:rPr>
              <a:t>AICc</a:t>
            </a:r>
            <a:r>
              <a:rPr lang="en-US" dirty="0">
                <a:solidFill>
                  <a:srgbClr val="0070C0"/>
                </a:solidFill>
              </a:rPr>
              <a:t> = log(sum(</a:t>
            </a:r>
            <a:r>
              <a:rPr lang="en-US" dirty="0" err="1">
                <a:solidFill>
                  <a:srgbClr val="0070C0"/>
                </a:solidFill>
              </a:rPr>
              <a:t>resid</a:t>
            </a:r>
            <a:r>
              <a:rPr lang="en-US" dirty="0">
                <a:solidFill>
                  <a:srgbClr val="0070C0"/>
                </a:solidFill>
              </a:rPr>
              <a:t>(fit)^2)/</a:t>
            </a:r>
            <a:r>
              <a:rPr lang="en-US" dirty="0" err="1">
                <a:solidFill>
                  <a:srgbClr val="0070C0"/>
                </a:solidFill>
              </a:rPr>
              <a:t>num</a:t>
            </a:r>
            <a:r>
              <a:rPr lang="en-US" dirty="0">
                <a:solidFill>
                  <a:srgbClr val="0070C0"/>
                </a:solidFill>
              </a:rPr>
              <a:t>) + (num+5)/(num-5-2)) </a:t>
            </a:r>
            <a:r>
              <a:rPr lang="en-US" dirty="0">
                <a:solidFill>
                  <a:schemeClr val="accent6"/>
                </a:solidFill>
              </a:rPr>
              <a:t># </a:t>
            </a:r>
            <a:r>
              <a:rPr lang="en-US" dirty="0" err="1">
                <a:solidFill>
                  <a:schemeClr val="accent6"/>
                </a:solidFill>
              </a:rPr>
              <a:t>AICc</a:t>
            </a:r>
            <a:endParaRPr lang="en-US" dirty="0">
              <a:solidFill>
                <a:schemeClr val="accent6"/>
              </a:solidFill>
            </a:endParaRP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98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1640" y="325821"/>
            <a:ext cx="9863959" cy="588580"/>
          </a:xfrm>
        </p:spPr>
        <p:txBody>
          <a:bodyPr>
            <a:normAutofit fontScale="90000"/>
          </a:bodyPr>
          <a:lstStyle/>
          <a:p>
            <a:r>
              <a:rPr lang="en-CA" sz="4000" dirty="0"/>
              <a:t>Regression quiz. Qualitative</a:t>
            </a:r>
            <a:br>
              <a:rPr lang="en-US" sz="4000" b="0" dirty="0"/>
            </a:br>
            <a:endParaRPr lang="ru-RU" sz="4000" dirty="0"/>
          </a:p>
        </p:txBody>
      </p:sp>
      <p:sp>
        <p:nvSpPr>
          <p:cNvPr id="4" name="Текст 3"/>
          <p:cNvSpPr>
            <a:spLocks noGrp="1"/>
          </p:cNvSpPr>
          <p:nvPr>
            <p:ph type="body" idx="2"/>
          </p:nvPr>
        </p:nvSpPr>
        <p:spPr>
          <a:xfrm>
            <a:off x="758758" y="914400"/>
            <a:ext cx="11128442" cy="541145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400" dirty="0"/>
              <a:t>1.  </a:t>
            </a:r>
            <a:r>
              <a:rPr lang="en-CA" sz="2400" dirty="0"/>
              <a:t>To find the linear trend, we need to regress the time series values onto:</a:t>
            </a:r>
          </a:p>
          <a:p>
            <a:pPr marL="628650" indent="-514350" fontAlgn="ctr">
              <a:buFont typeface="+mj-lt"/>
              <a:buAutoNum type="alphaUcPeriod"/>
            </a:pPr>
            <a:r>
              <a:rPr lang="en-CA" sz="2400" dirty="0"/>
              <a:t>Time</a:t>
            </a:r>
          </a:p>
          <a:p>
            <a:pPr marL="628650" indent="-514350" fontAlgn="ctr">
              <a:buFont typeface="+mj-lt"/>
              <a:buAutoNum type="alphaUcPeriod"/>
            </a:pPr>
            <a:r>
              <a:rPr lang="en-CA" sz="2400" dirty="0"/>
              <a:t>Deterministic periodic function of time </a:t>
            </a:r>
          </a:p>
          <a:p>
            <a:pPr marL="628650" indent="-514350" fontAlgn="ctr">
              <a:buFont typeface="+mj-lt"/>
              <a:buAutoNum type="alphaUcPeriod"/>
            </a:pPr>
            <a:r>
              <a:rPr lang="en-CA" sz="2400" dirty="0"/>
              <a:t>Lag of the same time series</a:t>
            </a:r>
          </a:p>
          <a:p>
            <a:pPr marL="628650" indent="-514350" fontAlgn="ctr">
              <a:buFont typeface="+mj-lt"/>
              <a:buAutoNum type="alphaUcPeriod"/>
            </a:pPr>
            <a:r>
              <a:rPr lang="en-CA" sz="2400" dirty="0"/>
              <a:t>White noise</a:t>
            </a:r>
          </a:p>
          <a:p>
            <a:pPr marL="114300" indent="0">
              <a:buNone/>
            </a:pPr>
            <a:endParaRPr lang="en-CA" sz="2400" dirty="0"/>
          </a:p>
          <a:p>
            <a:pPr marL="114300" indent="0">
              <a:buNone/>
            </a:pPr>
            <a:r>
              <a:rPr lang="en-CA" sz="2400" dirty="0"/>
              <a:t>2. To find the seasonal trend, we need to regress the time series values onto:</a:t>
            </a:r>
          </a:p>
          <a:p>
            <a:pPr marL="628650" indent="-514350" fontAlgn="ctr">
              <a:buFont typeface="+mj-lt"/>
              <a:buAutoNum type="alphaUcPeriod"/>
            </a:pPr>
            <a:r>
              <a:rPr lang="en-CA" sz="2400" dirty="0"/>
              <a:t>Time</a:t>
            </a:r>
          </a:p>
          <a:p>
            <a:pPr marL="628650" indent="-514350" fontAlgn="ctr">
              <a:buFont typeface="+mj-lt"/>
              <a:buAutoNum type="alphaUcPeriod"/>
            </a:pPr>
            <a:r>
              <a:rPr lang="en-CA" sz="2400" dirty="0"/>
              <a:t>Deterministic periodic function of time</a:t>
            </a:r>
          </a:p>
          <a:p>
            <a:pPr marL="628650" indent="-514350" fontAlgn="ctr">
              <a:buFont typeface="+mj-lt"/>
              <a:buAutoNum type="alphaUcPeriod"/>
            </a:pPr>
            <a:r>
              <a:rPr lang="en-CA" sz="2400" dirty="0"/>
              <a:t>Lag of the same time series</a:t>
            </a:r>
          </a:p>
          <a:p>
            <a:pPr marL="628650" indent="-514350" fontAlgn="ctr">
              <a:buFont typeface="+mj-lt"/>
              <a:buAutoNum type="alphaUcPeriod"/>
            </a:pPr>
            <a:r>
              <a:rPr lang="en-CA" sz="2400" dirty="0"/>
              <a:t>White noise</a:t>
            </a:r>
          </a:p>
          <a:p>
            <a:pPr marL="114300" indent="0">
              <a:buNone/>
            </a:pPr>
            <a:endParaRPr lang="en-US" sz="240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387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CA" sz="4000" dirty="0"/>
              <a:t>Regression quiz. Qualitative</a:t>
            </a:r>
            <a:br>
              <a:rPr lang="en-US" sz="4000" b="0" dirty="0"/>
            </a:br>
            <a:endParaRPr lang="ru-R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Текст 3"/>
              <p:cNvSpPr>
                <a:spLocks noGrp="1"/>
              </p:cNvSpPr>
              <p:nvPr>
                <p:ph type="body" idx="2"/>
              </p:nvPr>
            </p:nvSpPr>
            <p:spPr>
              <a:xfrm>
                <a:off x="758758" y="914400"/>
                <a:ext cx="11128442" cy="5411450"/>
              </a:xfrm>
            </p:spPr>
            <p:txBody>
              <a:bodyPr>
                <a:normAutofit fontScale="92500" lnSpcReduction="20000"/>
              </a:bodyPr>
              <a:lstStyle/>
              <a:p>
                <a:pPr marL="114300" indent="0">
                  <a:buNone/>
                </a:pPr>
                <a:r>
                  <a:rPr lang="en-CA" dirty="0"/>
                  <a:t>3. Suppose we preformed a linear regression of the time series. The result is successful, if the residuals look:</a:t>
                </a:r>
              </a:p>
              <a:p>
                <a:pPr marL="628650" indent="-514350" fontAlgn="ctr">
                  <a:buFont typeface="+mj-lt"/>
                  <a:buAutoNum type="alphaUcPeriod"/>
                </a:pPr>
                <a:r>
                  <a:rPr lang="en-CA" dirty="0"/>
                  <a:t>Sinusoidal</a:t>
                </a:r>
              </a:p>
              <a:p>
                <a:pPr marL="628650" indent="-514350" fontAlgn="ctr">
                  <a:buFont typeface="+mj-lt"/>
                  <a:buAutoNum type="alphaUcPeriod"/>
                </a:pPr>
                <a:r>
                  <a:rPr lang="en-CA" dirty="0"/>
                  <a:t>Having linear trend</a:t>
                </a:r>
              </a:p>
              <a:p>
                <a:pPr marL="628650" indent="-514350" fontAlgn="ctr">
                  <a:buFont typeface="+mj-lt"/>
                  <a:buAutoNum type="alphaUcPeriod"/>
                </a:pPr>
                <a:r>
                  <a:rPr lang="en-CA" dirty="0"/>
                  <a:t>Chaotic</a:t>
                </a:r>
              </a:p>
              <a:p>
                <a:pPr marL="628650" indent="-514350" fontAlgn="ctr">
                  <a:buFont typeface="+mj-lt"/>
                  <a:buAutoNum type="alphaUcPeriod"/>
                </a:pPr>
                <a:r>
                  <a:rPr lang="en-CA" dirty="0"/>
                  <a:t>Expanding from left to right</a:t>
                </a:r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4. </a:t>
                </a:r>
                <a:r>
                  <a:rPr lang="en-CA" dirty="0"/>
                  <a:t>We composed the regression model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CA" i="1" dirty="0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CA" i="1" dirty="0">
                        <a:latin typeface="Cambria Math"/>
                      </a:rPr>
                      <m:t> 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CA" i="1" dirty="0">
                        <a:latin typeface="Cambria Math"/>
                      </a:rPr>
                      <m:t> +</m:t>
                    </m:r>
                    <m:sSub>
                      <m:sSubPr>
                        <m:ctrlPr>
                          <a:rPr lang="en-CA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CA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CA" i="1" dirty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CA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err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CA" i="1" dirty="0" err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CA" i="1" dirty="0">
                        <a:latin typeface="Cambria Math"/>
                      </a:rPr>
                      <m:t> + </m:t>
                    </m:r>
                    <m:sSub>
                      <m:sSubPr>
                        <m:ctrlPr>
                          <a:rPr lang="en-CA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err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CA" i="1" dirty="0" err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dirty="0" smtClean="0">
                        <a:latin typeface="Cambria Math"/>
                      </a:rPr>
                      <m:t>.</m:t>
                    </m:r>
                  </m:oMath>
                </a14:m>
                <a:r>
                  <a:rPr lang="en-CA" dirty="0"/>
                  <a:t> We doubt if </a:t>
                </a:r>
                <a:r>
                  <a:rPr lang="en-CA" dirty="0" err="1"/>
                  <a:t>z</a:t>
                </a:r>
                <a:r>
                  <a:rPr lang="en-CA" baseline="-25000" dirty="0" err="1"/>
                  <a:t>t</a:t>
                </a:r>
                <a:r>
                  <a:rPr lang="en-CA" dirty="0"/>
                  <a:t> is a useful predictor. Which hypothesis should we test?</a:t>
                </a:r>
              </a:p>
              <a:p>
                <a:pPr marL="628650" indent="-514350">
                  <a:buFont typeface="+mj-lt"/>
                  <a:buAutoNum type="alphaU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CA" i="1" dirty="0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CA" i="1" dirty="0" smtClean="0">
                        <a:latin typeface="Cambria Math"/>
                      </a:rPr>
                      <m:t>:</m:t>
                    </m:r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CA" i="1" dirty="0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CA" i="1" dirty="0" smtClean="0">
                        <a:latin typeface="Cambria Math"/>
                      </a:rPr>
                      <m:t> = 0 </m:t>
                    </m:r>
                  </m:oMath>
                </a14:m>
                <a:endParaRPr lang="en-CA" dirty="0"/>
              </a:p>
              <a:p>
                <a:pPr marL="628650" indent="-514350">
                  <a:buFont typeface="+mj-lt"/>
                  <a:buAutoNum type="alphaU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CA" i="1" dirty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CA" i="1" dirty="0">
                        <a:latin typeface="Cambria Math"/>
                      </a:rPr>
                      <m:t>: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CA" i="1" dirty="0">
                        <a:latin typeface="Cambria Math"/>
                      </a:rPr>
                      <m:t> = 0 </m:t>
                    </m:r>
                  </m:oMath>
                </a14:m>
                <a:endParaRPr lang="en-CA" dirty="0"/>
              </a:p>
              <a:p>
                <a:pPr marL="628650" indent="-514350">
                  <a:buFont typeface="+mj-lt"/>
                  <a:buAutoNum type="alphaU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CA" i="1" dirty="0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CA" i="1" dirty="0" smtClean="0">
                        <a:latin typeface="Cambria Math"/>
                      </a:rPr>
                      <m:t>: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CA" i="1" dirty="0" smtClean="0">
                        <a:latin typeface="Cambria Math"/>
                      </a:rPr>
                      <m:t> 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CA" i="1" dirty="0" smtClean="0">
                        <a:latin typeface="Cambria Math"/>
                      </a:rPr>
                      <m:t> </m:t>
                    </m:r>
                  </m:oMath>
                </a14:m>
                <a:endParaRPr lang="en-CA" dirty="0"/>
              </a:p>
              <a:p>
                <a:pPr marL="628650" indent="-514350">
                  <a:buFont typeface="+mj-lt"/>
                  <a:buAutoNum type="alphaU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CA" i="1" dirty="0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CA" i="1" dirty="0" smtClean="0">
                        <a:latin typeface="Cambria Math"/>
                      </a:rPr>
                      <m:t>: </m:t>
                    </m:r>
                    <m:r>
                      <a:rPr lang="en-CA" i="1" dirty="0" smtClean="0">
                        <a:latin typeface="Cambria Math"/>
                      </a:rPr>
                      <m:t>𝑇𝑒𝑠𝑡</m:t>
                    </m:r>
                    <m:r>
                      <a:rPr lang="en-CA" i="1" dirty="0" smtClean="0">
                        <a:latin typeface="Cambria Math"/>
                      </a:rPr>
                      <m:t> </m:t>
                    </m:r>
                    <m:r>
                      <a:rPr lang="en-CA" i="1" dirty="0" smtClean="0">
                        <a:latin typeface="Cambria Math"/>
                      </a:rPr>
                      <m:t>𝑠𝑡𝑎𝑡𝑖𝑠𝑡𝑖𝑐</m:t>
                    </m:r>
                    <m:r>
                      <a:rPr lang="en-CA" i="1" dirty="0" smtClean="0">
                        <a:latin typeface="Cambria Math"/>
                      </a:rPr>
                      <m:t> </m:t>
                    </m:r>
                    <m:r>
                      <a:rPr lang="en-CA" i="1" dirty="0" smtClean="0">
                        <a:latin typeface="Cambria Math"/>
                      </a:rPr>
                      <m:t>𝑖𝑠</m:t>
                    </m:r>
                    <m:r>
                      <a:rPr lang="en-CA" i="1" dirty="0" smtClean="0">
                        <a:latin typeface="Cambria Math"/>
                      </a:rPr>
                      <m:t> </m:t>
                    </m:r>
                    <m:r>
                      <a:rPr lang="en-CA" i="1" dirty="0" smtClean="0">
                        <a:latin typeface="Cambria Math"/>
                      </a:rPr>
                      <m:t>𝑠𝑚𝑎𝑙𝑙𝑒𝑟</m:t>
                    </m:r>
                    <m:r>
                      <a:rPr lang="en-CA" i="1" dirty="0" smtClean="0">
                        <a:latin typeface="Cambria Math"/>
                      </a:rPr>
                      <m:t> </m:t>
                    </m:r>
                    <m:r>
                      <a:rPr lang="en-CA" i="1" dirty="0" smtClean="0">
                        <a:latin typeface="Cambria Math"/>
                      </a:rPr>
                      <m:t>𝑡h𝑎𝑛</m:t>
                    </m:r>
                    <m:r>
                      <a:rPr lang="en-CA" i="1" dirty="0" smtClean="0">
                        <a:latin typeface="Cambria Math"/>
                      </a:rPr>
                      <m:t> </m:t>
                    </m:r>
                    <m:r>
                      <a:rPr lang="en-CA" i="1" dirty="0" smtClean="0">
                        <a:latin typeface="Cambria Math"/>
                      </a:rPr>
                      <m:t>𝑎</m:t>
                    </m:r>
                    <m:r>
                      <a:rPr lang="en-CA" i="1" dirty="0" smtClean="0">
                        <a:latin typeface="Cambria Math"/>
                      </a:rPr>
                      <m:t> </m:t>
                    </m:r>
                    <m:r>
                      <a:rPr lang="en-CA" i="1" dirty="0" smtClean="0">
                        <a:latin typeface="Cambria Math"/>
                      </a:rPr>
                      <m:t>𝑐𝑟𝑖𝑡𝑖𝑐𝑎𝑙</m:t>
                    </m:r>
                    <m:r>
                      <a:rPr lang="en-CA" i="1" dirty="0" smtClean="0">
                        <a:latin typeface="Cambria Math"/>
                      </a:rPr>
                      <m:t> </m:t>
                    </m:r>
                    <m:r>
                      <a:rPr lang="en-CA" i="1" dirty="0" smtClean="0">
                        <a:latin typeface="Cambria Math"/>
                      </a:rPr>
                      <m:t>𝑣𝑎𝑙𝑢𝑒</m:t>
                    </m:r>
                  </m:oMath>
                </a14:m>
                <a:endParaRPr lang="en-CA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Текс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758758" y="914400"/>
                <a:ext cx="11128442" cy="5411450"/>
              </a:xfrm>
              <a:blipFill>
                <a:blip r:embed="rId2"/>
                <a:stretch>
                  <a:fillRect t="-450" r="-49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153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CA" sz="4000" dirty="0"/>
              <a:t>Regression quiz. Qualitative</a:t>
            </a:r>
            <a:br>
              <a:rPr lang="en-US" sz="4000" b="0" dirty="0"/>
            </a:br>
            <a:endParaRPr lang="ru-R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Текст 3"/>
              <p:cNvSpPr>
                <a:spLocks noGrp="1"/>
              </p:cNvSpPr>
              <p:nvPr>
                <p:ph type="body" idx="2"/>
              </p:nvPr>
            </p:nvSpPr>
            <p:spPr>
              <a:xfrm>
                <a:off x="758758" y="914400"/>
                <a:ext cx="11128442" cy="5411450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r>
                  <a:rPr lang="en-US" dirty="0"/>
                  <a:t>5. </a:t>
                </a:r>
                <a:r>
                  <a:rPr lang="en-CA" dirty="0"/>
                  <a:t>The coefficient of determination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 dirty="0" smtClean="0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CA" i="1" dirty="0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dirty="0"/>
                  <a:t> has the following interpretation</a:t>
                </a:r>
              </a:p>
              <a:p>
                <a:pPr marL="628650" indent="-514350" fontAlgn="ctr">
                  <a:buFont typeface="+mj-lt"/>
                  <a:buAutoNum type="alphaUcPeriod"/>
                </a:pPr>
                <a:r>
                  <a:rPr lang="en-CA" dirty="0"/>
                  <a:t>Proportion of variance of independent variable X, explained by independent variable Y. </a:t>
                </a:r>
              </a:p>
              <a:p>
                <a:pPr marL="628650" indent="-514350" fontAlgn="ctr">
                  <a:buFont typeface="+mj-lt"/>
                  <a:buAutoNum type="alphaUcPeriod"/>
                </a:pPr>
                <a:r>
                  <a:rPr lang="en-CA" dirty="0"/>
                  <a:t>Proportion of standard deviation of dependent variable Y, explained by independent variable X. </a:t>
                </a:r>
              </a:p>
              <a:p>
                <a:pPr marL="628650" indent="-514350" fontAlgn="ctr">
                  <a:buFont typeface="+mj-lt"/>
                  <a:buAutoNum type="alphaUcPeriod"/>
                </a:pPr>
                <a:r>
                  <a:rPr lang="en-CA" dirty="0"/>
                  <a:t>Proportion of standard deviation of independent variable X, explained by independent variable Y. </a:t>
                </a:r>
              </a:p>
              <a:p>
                <a:pPr marL="628650" indent="-514350" fontAlgn="ctr">
                  <a:buFont typeface="+mj-lt"/>
                  <a:buAutoNum type="alphaUcPeriod"/>
                </a:pPr>
                <a:r>
                  <a:rPr lang="en-CA" dirty="0"/>
                  <a:t>Proportion of variance of dependent variable Y, explained by independent variable X. </a:t>
                </a:r>
              </a:p>
              <a:p>
                <a:pPr marL="628650" indent="-514350" fontAlgn="ctr">
                  <a:buFont typeface="+mj-lt"/>
                  <a:buAutoNum type="alphaUcPeriod"/>
                </a:pPr>
                <a:endParaRPr lang="en-CA" dirty="0"/>
              </a:p>
              <a:p>
                <a:pPr marL="628650" indent="-514350" fontAlgn="ctr">
                  <a:buFont typeface="+mj-lt"/>
                  <a:buAutoNum type="alphaUcPeriod"/>
                </a:pPr>
                <a:endParaRPr lang="en-CA" dirty="0"/>
              </a:p>
              <a:p>
                <a:pPr marL="628650" indent="-514350" fontAlgn="ctr">
                  <a:buFont typeface="+mj-lt"/>
                  <a:buAutoNum type="alphaUcPeriod"/>
                </a:pPr>
                <a:endParaRPr lang="en-CA" dirty="0"/>
              </a:p>
              <a:p>
                <a:pPr marL="114300" indent="0">
                  <a:buNone/>
                </a:pPr>
                <a:endParaRPr lang="en-CA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Текс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758758" y="914400"/>
                <a:ext cx="11128442" cy="5411450"/>
              </a:xfrm>
              <a:blipFill rotWithShape="1">
                <a:blip r:embed="rId2"/>
                <a:stretch>
                  <a:fillRect l="-55" r="-13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896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CA" sz="4000" dirty="0">
                <a:solidFill>
                  <a:srgbClr val="0070C0"/>
                </a:solidFill>
              </a:rPr>
              <a:t>Regression quiz. Qualitative</a:t>
            </a:r>
            <a:br>
              <a:rPr lang="en-US" sz="4000" b="0" dirty="0"/>
            </a:br>
            <a:endParaRPr lang="ru-R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Текст 3"/>
              <p:cNvSpPr>
                <a:spLocks noGrp="1"/>
              </p:cNvSpPr>
              <p:nvPr>
                <p:ph type="body" idx="2"/>
              </p:nvPr>
            </p:nvSpPr>
            <p:spPr>
              <a:xfrm>
                <a:off x="758758" y="914400"/>
                <a:ext cx="11128442" cy="5411450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r>
                  <a:rPr lang="en-US" dirty="0"/>
                  <a:t>5. </a:t>
                </a:r>
                <a:r>
                  <a:rPr lang="en-CA" dirty="0"/>
                  <a:t>In the regression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CA" i="1" dirty="0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CA" i="1" dirty="0" smtClean="0">
                        <a:latin typeface="Cambria Math"/>
                      </a:rPr>
                      <m:t> </m:t>
                    </m:r>
                    <m:r>
                      <a:rPr lang="en-CA" i="1" dirty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CA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CA" i="1" dirty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CA" i="1" dirty="0">
                        <a:latin typeface="Cambria Math"/>
                      </a:rPr>
                      <m:t> 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CA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CA" i="1" dirty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CA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err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CA" i="1" dirty="0" err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CA" i="1" dirty="0">
                        <a:latin typeface="Cambria Math"/>
                      </a:rPr>
                      <m:t> 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CA" i="1" dirty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CA" i="1" dirty="0">
                        <a:latin typeface="Cambria Math"/>
                      </a:rPr>
                      <m:t>+ </m:t>
                    </m:r>
                    <m:sSub>
                      <m:sSubPr>
                        <m:ctrlPr>
                          <a:rPr lang="en-CA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err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CA" i="1" dirty="0" err="1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A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i="0" dirty="0" smtClean="0">
                        <a:latin typeface="Cambria Math"/>
                      </a:rPr>
                      <m:t>What</m:t>
                    </m:r>
                    <m:r>
                      <a:rPr lang="en-CA" i="0" dirty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CA" i="0" dirty="0" smtClean="0">
                        <a:latin typeface="Cambria Math"/>
                      </a:rPr>
                      <m:t>is</m:t>
                    </m:r>
                    <m:r>
                      <a:rPr lang="en-CA" i="0" dirty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CA" i="0" dirty="0" smtClean="0">
                        <a:latin typeface="Cambria Math"/>
                      </a:rPr>
                      <m:t>the</m:t>
                    </m:r>
                    <m:r>
                      <a:rPr lang="en-CA" i="0" dirty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CA" i="0" dirty="0" smtClean="0">
                        <a:latin typeface="Cambria Math"/>
                      </a:rPr>
                      <m:t>right</m:t>
                    </m:r>
                    <m:r>
                      <a:rPr lang="en-CA" i="0" dirty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CA" i="0" dirty="0" smtClean="0">
                        <a:latin typeface="Cambria Math"/>
                      </a:rPr>
                      <m:t>interpretation</m:t>
                    </m:r>
                  </m:oMath>
                </a14:m>
                <a:r>
                  <a:rPr lang="en-CA" dirty="0"/>
                  <a:t> of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CA" i="1" dirty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A" dirty="0"/>
                  <a:t>?</a:t>
                </a:r>
              </a:p>
              <a:p>
                <a:pPr marL="628650" indent="-514350">
                  <a:buFont typeface="+mj-lt"/>
                  <a:buAutoNum type="alphaUcPeriod"/>
                </a:pPr>
                <a:r>
                  <a:rPr lang="en-CA" dirty="0"/>
                  <a:t>Average rise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CA" i="1" dirty="0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A" dirty="0"/>
                  <a:t>, in response to unit-decrease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CA" i="1" dirty="0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A" dirty="0"/>
                  <a:t>, while holding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CA" i="1" dirty="0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A" dirty="0"/>
                  <a:t> constant. </a:t>
                </a:r>
              </a:p>
              <a:p>
                <a:pPr marL="628650" indent="-514350">
                  <a:buFont typeface="+mj-lt"/>
                  <a:buAutoNum type="alphaUcPeriod"/>
                </a:pPr>
                <a:r>
                  <a:rPr lang="en-CA" dirty="0"/>
                  <a:t>Average rise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CA" i="1" dirty="0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A" dirty="0"/>
                  <a:t>, in response to unit-decrease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CA" i="1" dirty="0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A" dirty="0"/>
                  <a:t>, while holding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CA" i="1" dirty="0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A" dirty="0"/>
                  <a:t> constant.</a:t>
                </a:r>
              </a:p>
              <a:p>
                <a:pPr marL="628650" indent="-514350">
                  <a:buFont typeface="+mj-lt"/>
                  <a:buAutoNum type="alphaUcPeriod"/>
                </a:pPr>
                <a:r>
                  <a:rPr lang="en-CA" dirty="0"/>
                  <a:t> Average rise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CA" i="1" dirty="0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A" dirty="0"/>
                  <a:t>, in response to unit-increase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CA" i="1" dirty="0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A" dirty="0"/>
                  <a:t>, while holding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CA" i="1" dirty="0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A" dirty="0"/>
                  <a:t> constant. </a:t>
                </a:r>
              </a:p>
              <a:p>
                <a:pPr marL="628650" indent="-514350">
                  <a:buFont typeface="+mj-lt"/>
                  <a:buAutoNum type="alphaUcPeriod"/>
                </a:pPr>
                <a:r>
                  <a:rPr lang="en-CA" dirty="0"/>
                  <a:t>Average rise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CA" i="1" dirty="0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A" dirty="0"/>
                  <a:t>, in response to unit-increase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CA" i="1" dirty="0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CA" i="1" dirty="0">
                        <a:latin typeface="Cambria Math"/>
                      </a:rPr>
                      <m:t>,</m:t>
                    </m:r>
                  </m:oMath>
                </a14:m>
                <a:r>
                  <a:rPr lang="en-CA" dirty="0"/>
                  <a:t> while holding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CA" i="1" dirty="0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CA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CA" dirty="0"/>
                  <a:t>constant.</a:t>
                </a:r>
              </a:p>
              <a:p>
                <a:pPr marL="628650" indent="-514350" fontAlgn="ctr">
                  <a:buFont typeface="+mj-lt"/>
                  <a:buAutoNum type="alphaUcPeriod"/>
                </a:pPr>
                <a:endParaRPr lang="en-CA" dirty="0"/>
              </a:p>
              <a:p>
                <a:pPr marL="628650" indent="-514350" fontAlgn="ctr">
                  <a:buFont typeface="+mj-lt"/>
                  <a:buAutoNum type="alphaUcPeriod"/>
                </a:pPr>
                <a:endParaRPr lang="en-CA" dirty="0"/>
              </a:p>
              <a:p>
                <a:pPr marL="114300" indent="0">
                  <a:buNone/>
                </a:pPr>
                <a:endParaRPr lang="en-CA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Текс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758758" y="914400"/>
                <a:ext cx="11128442" cy="5411450"/>
              </a:xfrm>
              <a:blipFill>
                <a:blip r:embed="rId2"/>
                <a:stretch>
                  <a:fillRect l="-5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707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8195" y="419050"/>
            <a:ext cx="9135611" cy="426935"/>
          </a:xfrm>
        </p:spPr>
        <p:txBody>
          <a:bodyPr/>
          <a:lstStyle/>
          <a:p>
            <a:pPr algn="ctr"/>
            <a:r>
              <a:rPr lang="en-CA" sz="2800" dirty="0"/>
              <a:t>Regression quiz. Quantitative 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754698" y="1254685"/>
                <a:ext cx="8909108" cy="2561605"/>
              </a:xfrm>
            </p:spPr>
            <p:txBody>
              <a:bodyPr>
                <a:normAutofit/>
              </a:bodyPr>
              <a:lstStyle/>
              <a:p>
                <a:pPr marL="50800" indent="0">
                  <a:buNone/>
                </a:pPr>
                <a:r>
                  <a:rPr lang="en-US" sz="2378" dirty="0">
                    <a:latin typeface="Georgia" panose="02040502050405020303" pitchFamily="18" charset="0"/>
                  </a:rPr>
                  <a:t>Using the dataset</a:t>
                </a:r>
              </a:p>
              <a:p>
                <a:endParaRPr lang="en-US" sz="2378" dirty="0">
                  <a:latin typeface="Georgia" panose="02040502050405020303" pitchFamily="18" charset="0"/>
                </a:endParaRPr>
              </a:p>
              <a:p>
                <a:endParaRPr lang="en-US" sz="2378" dirty="0">
                  <a:latin typeface="Georgia" panose="02040502050405020303" pitchFamily="18" charset="0"/>
                </a:endParaRPr>
              </a:p>
              <a:p>
                <a:endParaRPr lang="en-CA" sz="2378" i="1" dirty="0">
                  <a:latin typeface="Cambria Math" panose="02040503050406030204" pitchFamily="18" charset="0"/>
                </a:endParaRPr>
              </a:p>
              <a:p>
                <a:pPr marL="50800" indent="0">
                  <a:buNone/>
                </a:pPr>
                <a:r>
                  <a:rPr lang="en-US" sz="2378" dirty="0">
                    <a:latin typeface="Georgia" panose="02040502050405020303" pitchFamily="18" charset="0"/>
                  </a:rPr>
                  <a:t>regress Y onto X, finding the estimated slope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78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78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378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378" dirty="0">
                  <a:latin typeface="Georgia" panose="02040502050405020303" pitchFamily="18" charset="0"/>
                </a:endParaRPr>
              </a:p>
              <a:p>
                <a:endParaRPr lang="en-US" sz="2378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3" name="Текс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754698" y="1254685"/>
                <a:ext cx="8909108" cy="2561605"/>
              </a:xfrm>
              <a:blipFill>
                <a:blip r:embed="rId2"/>
                <a:stretch>
                  <a:fillRect l="-1574" t="-23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/>
          <p:cNvSpPr/>
          <p:nvPr/>
        </p:nvSpPr>
        <p:spPr>
          <a:xfrm>
            <a:off x="2517114" y="4224990"/>
            <a:ext cx="4567806" cy="1799980"/>
          </a:xfrm>
          <a:prstGeom prst="rect">
            <a:avLst/>
          </a:prstGeom>
        </p:spPr>
        <p:txBody>
          <a:bodyPr>
            <a:spAutoFit/>
          </a:bodyPr>
          <a:lstStyle/>
          <a:p>
            <a:pPr marL="679525" indent="-679525">
              <a:buFont typeface="+mj-lt"/>
              <a:buAutoNum type="alphaUcPeriod"/>
            </a:pPr>
            <a:r>
              <a:rPr lang="en-US" sz="2774" dirty="0">
                <a:latin typeface="Georgia" panose="02040502050405020303" pitchFamily="18" charset="0"/>
              </a:rPr>
              <a:t>2.4</a:t>
            </a:r>
          </a:p>
          <a:p>
            <a:pPr marL="679525" indent="-679525">
              <a:buFont typeface="+mj-lt"/>
              <a:buAutoNum type="alphaUcPeriod"/>
            </a:pPr>
            <a:r>
              <a:rPr lang="en-US" sz="2774" dirty="0">
                <a:latin typeface="Georgia" panose="02040502050405020303" pitchFamily="18" charset="0"/>
              </a:rPr>
              <a:t>1.3 </a:t>
            </a:r>
          </a:p>
          <a:p>
            <a:pPr marL="679525" indent="-679525">
              <a:buFont typeface="+mj-lt"/>
              <a:buAutoNum type="alphaUcPeriod"/>
            </a:pPr>
            <a:r>
              <a:rPr lang="en-US" sz="2774" dirty="0">
                <a:latin typeface="Georgia" panose="02040502050405020303" pitchFamily="18" charset="0"/>
              </a:rPr>
              <a:t>2.2</a:t>
            </a:r>
          </a:p>
          <a:p>
            <a:pPr marL="679525" indent="-679525">
              <a:buFont typeface="+mj-lt"/>
              <a:buAutoNum type="alphaUcPeriod"/>
            </a:pPr>
            <a:r>
              <a:rPr lang="en-US" sz="2774" dirty="0">
                <a:latin typeface="Georgia" panose="02040502050405020303" pitchFamily="18" charset="0"/>
              </a:rPr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D5E07C-209D-4C31-8FA6-363B4B456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494" y="1910816"/>
            <a:ext cx="3775046" cy="106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17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24032" y="680937"/>
            <a:ext cx="10515600" cy="248223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Chapter 2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Time Series Regression and Exploratory Data Analysis</a:t>
            </a:r>
            <a:endParaRPr lang="ru-RU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894945" y="3758191"/>
            <a:ext cx="11297055" cy="150018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2.1 Classical Regression in the Time Series Context</a:t>
            </a:r>
            <a:endParaRPr lang="ru-RU" sz="4000" dirty="0">
              <a:solidFill>
                <a:srgbClr val="C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09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8195" y="419050"/>
            <a:ext cx="9135611" cy="426935"/>
          </a:xfrm>
        </p:spPr>
        <p:txBody>
          <a:bodyPr/>
          <a:lstStyle/>
          <a:p>
            <a:pPr algn="ctr"/>
            <a:r>
              <a:rPr lang="en-CA" sz="2400" dirty="0"/>
              <a:t>Regression quiz. Quantitative 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754698" y="1254685"/>
                <a:ext cx="8909108" cy="2561605"/>
              </a:xfrm>
            </p:spPr>
            <p:txBody>
              <a:bodyPr>
                <a:normAutofit/>
              </a:bodyPr>
              <a:lstStyle/>
              <a:p>
                <a:pPr marL="50800" indent="0">
                  <a:buNone/>
                </a:pPr>
                <a:r>
                  <a:rPr lang="en-US" sz="2378" dirty="0">
                    <a:latin typeface="Georgia" panose="02040502050405020303" pitchFamily="18" charset="0"/>
                  </a:rPr>
                  <a:t>Using the dataset</a:t>
                </a:r>
              </a:p>
              <a:p>
                <a:endParaRPr lang="en-US" sz="2378" dirty="0">
                  <a:latin typeface="Georgia" panose="02040502050405020303" pitchFamily="18" charset="0"/>
                </a:endParaRPr>
              </a:p>
              <a:p>
                <a:endParaRPr lang="en-US" sz="2378" dirty="0">
                  <a:latin typeface="Georgia" panose="02040502050405020303" pitchFamily="18" charset="0"/>
                </a:endParaRPr>
              </a:p>
              <a:p>
                <a:endParaRPr lang="en-CA" sz="2378" i="1" dirty="0">
                  <a:latin typeface="Cambria Math" panose="02040503050406030204" pitchFamily="18" charset="0"/>
                </a:endParaRPr>
              </a:p>
              <a:p>
                <a:pPr marL="50800" indent="0">
                  <a:buNone/>
                </a:pPr>
                <a:r>
                  <a:rPr lang="en-US" sz="2378" dirty="0">
                    <a:latin typeface="Georgia" panose="02040502050405020303" pitchFamily="18" charset="0"/>
                  </a:rPr>
                  <a:t>regress Y onto X, finding the estimated intercept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78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78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 sz="2378" b="0" i="0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378" dirty="0">
                  <a:latin typeface="Georgia" panose="02040502050405020303" pitchFamily="18" charset="0"/>
                </a:endParaRPr>
              </a:p>
              <a:p>
                <a:endParaRPr lang="en-US" sz="2378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3" name="Текс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754698" y="1254685"/>
                <a:ext cx="8909108" cy="2561605"/>
              </a:xfrm>
              <a:blipFill>
                <a:blip r:embed="rId2"/>
                <a:stretch>
                  <a:fillRect l="-1574" t="-23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/>
          <p:cNvSpPr/>
          <p:nvPr/>
        </p:nvSpPr>
        <p:spPr>
          <a:xfrm>
            <a:off x="2517114" y="4224990"/>
            <a:ext cx="4567806" cy="1799980"/>
          </a:xfrm>
          <a:prstGeom prst="rect">
            <a:avLst/>
          </a:prstGeom>
        </p:spPr>
        <p:txBody>
          <a:bodyPr>
            <a:spAutoFit/>
          </a:bodyPr>
          <a:lstStyle/>
          <a:p>
            <a:pPr marL="679525" indent="-679525">
              <a:buFont typeface="+mj-lt"/>
              <a:buAutoNum type="alphaUcPeriod"/>
            </a:pPr>
            <a:r>
              <a:rPr lang="en-US" sz="2774" dirty="0">
                <a:latin typeface="Georgia" panose="02040502050405020303" pitchFamily="18" charset="0"/>
              </a:rPr>
              <a:t>0</a:t>
            </a:r>
          </a:p>
          <a:p>
            <a:pPr marL="679525" indent="-679525">
              <a:buFont typeface="+mj-lt"/>
              <a:buAutoNum type="alphaUcPeriod"/>
            </a:pPr>
            <a:r>
              <a:rPr lang="en-US" sz="2774" dirty="0">
                <a:latin typeface="Georgia" panose="02040502050405020303" pitchFamily="18" charset="0"/>
              </a:rPr>
              <a:t>1 </a:t>
            </a:r>
          </a:p>
          <a:p>
            <a:pPr marL="679525" indent="-679525">
              <a:buFont typeface="+mj-lt"/>
              <a:buAutoNum type="alphaUcPeriod"/>
            </a:pPr>
            <a:r>
              <a:rPr lang="en-US" sz="2774" dirty="0">
                <a:latin typeface="Georgia" panose="02040502050405020303" pitchFamily="18" charset="0"/>
              </a:rPr>
              <a:t>2</a:t>
            </a:r>
          </a:p>
          <a:p>
            <a:pPr marL="679525" indent="-679525">
              <a:buFont typeface="+mj-lt"/>
              <a:buAutoNum type="alphaUcPeriod"/>
            </a:pPr>
            <a:r>
              <a:rPr lang="en-US" sz="2774" dirty="0">
                <a:latin typeface="Georgia" panose="02040502050405020303" pitchFamily="18" charset="0"/>
              </a:rPr>
              <a:t>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D5E07C-209D-4C31-8FA6-363B4B456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494" y="1918981"/>
            <a:ext cx="3775046" cy="106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520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8195" y="419050"/>
            <a:ext cx="9135611" cy="426935"/>
          </a:xfrm>
        </p:spPr>
        <p:txBody>
          <a:bodyPr/>
          <a:lstStyle/>
          <a:p>
            <a:pPr algn="ctr"/>
            <a:r>
              <a:rPr lang="en-CA" sz="2800" dirty="0"/>
              <a:t>Regression quiz. Quantitative 3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754698" y="1254685"/>
            <a:ext cx="8909108" cy="2561605"/>
          </a:xfrm>
        </p:spPr>
        <p:txBody>
          <a:bodyPr>
            <a:normAutofit/>
          </a:bodyPr>
          <a:lstStyle/>
          <a:p>
            <a:pPr marL="5080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the dataset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80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 Y onto X, finding the residual sum of squares RSS.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517114" y="4224990"/>
            <a:ext cx="4567806" cy="1799980"/>
          </a:xfrm>
          <a:prstGeom prst="rect">
            <a:avLst/>
          </a:prstGeom>
        </p:spPr>
        <p:txBody>
          <a:bodyPr>
            <a:spAutoFit/>
          </a:bodyPr>
          <a:lstStyle/>
          <a:p>
            <a:pPr marL="679525" indent="-679525">
              <a:buFont typeface="+mj-lt"/>
              <a:buAutoNum type="alphaUcPeriod"/>
            </a:pPr>
            <a:r>
              <a:rPr lang="en-US" sz="2774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</a:t>
            </a:r>
          </a:p>
          <a:p>
            <a:pPr marL="679525" indent="-679525">
              <a:buFont typeface="+mj-lt"/>
              <a:buAutoNum type="alphaUcPeriod"/>
            </a:pPr>
            <a:r>
              <a:rPr lang="en-US" sz="2774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 </a:t>
            </a:r>
          </a:p>
          <a:p>
            <a:pPr marL="679525" indent="-679525">
              <a:buFont typeface="+mj-lt"/>
              <a:buAutoNum type="alphaUcPeriod"/>
            </a:pPr>
            <a:r>
              <a:rPr lang="en-US" sz="2774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</a:t>
            </a:r>
          </a:p>
          <a:p>
            <a:pPr marL="679525" indent="-679525">
              <a:buFont typeface="+mj-lt"/>
              <a:buAutoNum type="alphaUcPeriod"/>
            </a:pPr>
            <a:r>
              <a:rPr lang="en-US" sz="2774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D5E07C-209D-4C31-8FA6-363B4B456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494" y="1918981"/>
            <a:ext cx="3775046" cy="106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189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0"/>
            <a:ext cx="9601200" cy="1325563"/>
          </a:xfrm>
        </p:spPr>
        <p:txBody>
          <a:bodyPr>
            <a:normAutofit/>
          </a:bodyPr>
          <a:lstStyle/>
          <a:p>
            <a:pPr algn="ctr"/>
            <a:r>
              <a:rPr lang="en-CA" sz="4000" dirty="0">
                <a:solidFill>
                  <a:srgbClr val="0070C0"/>
                </a:solidFill>
              </a:rPr>
              <a:t>Regression quiz. Quantitative 4</a:t>
            </a:r>
            <a:endParaRPr lang="ru-RU" sz="40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Текст 3"/>
              <p:cNvSpPr>
                <a:spLocks noGrp="1"/>
              </p:cNvSpPr>
              <p:nvPr>
                <p:ph type="body" idx="2"/>
              </p:nvPr>
            </p:nvSpPr>
            <p:spPr>
              <a:xfrm>
                <a:off x="758758" y="914400"/>
                <a:ext cx="11128442" cy="5411450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r>
                  <a:rPr lang="en-US" dirty="0"/>
                  <a:t>7. </a:t>
                </a:r>
                <a:r>
                  <a:rPr lang="en-CA" dirty="0"/>
                  <a:t>Suppose, using n=10 observations, we fitted 4 regression models, each having the different number of parameters k, and resulted in different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dirty="0"/>
                  <a:t>. </a:t>
                </a:r>
              </a:p>
              <a:p>
                <a:r>
                  <a:rPr lang="en-CA" dirty="0"/>
                  <a:t>Using the </a:t>
                </a:r>
                <a:r>
                  <a:rPr lang="en-CA" u="sng" dirty="0"/>
                  <a:t>Akaike information criterion</a:t>
                </a:r>
                <a:r>
                  <a:rPr lang="en-CA" dirty="0"/>
                  <a:t>, detect, which model has the best fit. </a:t>
                </a:r>
              </a:p>
              <a:p>
                <a:pPr marL="1028700" lvl="1" indent="-457200" fontAlgn="ctr">
                  <a:buFont typeface="+mj-lt"/>
                  <a:buAutoNum type="alphaUcPeriod"/>
                </a:pPr>
                <a:r>
                  <a:rPr lang="en-CA" dirty="0"/>
                  <a:t>k=1,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dirty="0"/>
                  <a:t>= 2</a:t>
                </a:r>
              </a:p>
              <a:p>
                <a:pPr marL="1028700" lvl="1" indent="-457200" fontAlgn="ctr">
                  <a:buFont typeface="+mj-lt"/>
                  <a:buAutoNum type="alphaUcPeriod"/>
                </a:pPr>
                <a:r>
                  <a:rPr lang="en-CA" dirty="0"/>
                  <a:t>k=2,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dirty="0"/>
                  <a:t> = 1.7</a:t>
                </a:r>
              </a:p>
              <a:p>
                <a:pPr marL="1028700" lvl="1" indent="-457200" fontAlgn="ctr">
                  <a:buFont typeface="+mj-lt"/>
                  <a:buAutoNum type="alphaUcPeriod"/>
                </a:pPr>
                <a:r>
                  <a:rPr lang="en-CA" dirty="0"/>
                  <a:t>k=3,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dirty="0"/>
                  <a:t>=1.4</a:t>
                </a:r>
              </a:p>
              <a:p>
                <a:pPr marL="1028700" lvl="1" indent="-457200" fontAlgn="ctr">
                  <a:buFont typeface="+mj-lt"/>
                  <a:buAutoNum type="alphaUcPeriod"/>
                </a:pPr>
                <a:r>
                  <a:rPr lang="en-CA" dirty="0"/>
                  <a:t>k=4,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dirty="0"/>
                  <a:t>=1</a:t>
                </a:r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CA" dirty="0"/>
              </a:p>
              <a:p>
                <a:pPr marL="628650" indent="-514350" fontAlgn="ctr">
                  <a:buFont typeface="+mj-lt"/>
                  <a:buAutoNum type="alphaUcPeriod"/>
                </a:pPr>
                <a:endParaRPr lang="en-CA" dirty="0"/>
              </a:p>
              <a:p>
                <a:pPr marL="114300" indent="0">
                  <a:buNone/>
                </a:pPr>
                <a:endParaRPr lang="en-CA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Текс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758758" y="914400"/>
                <a:ext cx="11128442" cy="5411450"/>
              </a:xfrm>
              <a:blipFill rotWithShape="1">
                <a:blip r:embed="rId2"/>
                <a:stretch>
                  <a:fillRect l="-55" r="-18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668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Текст 3"/>
              <p:cNvSpPr>
                <a:spLocks noGrp="1"/>
              </p:cNvSpPr>
              <p:nvPr>
                <p:ph type="body" idx="2"/>
              </p:nvPr>
            </p:nvSpPr>
            <p:spPr>
              <a:xfrm>
                <a:off x="758758" y="914400"/>
                <a:ext cx="11128442" cy="5411450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r>
                  <a:rPr lang="en-US" dirty="0"/>
                  <a:t>8. </a:t>
                </a:r>
                <a:r>
                  <a:rPr lang="en-CA" dirty="0"/>
                  <a:t>Suppose, using n=10 observations, we fitted 4 regression models, each having the different number of parameters k, and resulted in different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dirty="0"/>
                  <a:t>. </a:t>
                </a:r>
              </a:p>
              <a:p>
                <a:r>
                  <a:rPr lang="en-CA" dirty="0"/>
                  <a:t>Using the  </a:t>
                </a:r>
                <a:r>
                  <a:rPr lang="en-CA" u="sng" dirty="0"/>
                  <a:t>Bias Corrected Akaike information criterion (</a:t>
                </a:r>
                <a:r>
                  <a:rPr lang="en-CA" u="sng" dirty="0" err="1"/>
                  <a:t>AICc</a:t>
                </a:r>
                <a:r>
                  <a:rPr lang="en-CA" u="sng" dirty="0"/>
                  <a:t>), </a:t>
                </a:r>
                <a:r>
                  <a:rPr lang="en-CA" dirty="0"/>
                  <a:t>detect, which model has the best fit. </a:t>
                </a:r>
                <a:endParaRPr lang="ru-RU" dirty="0"/>
              </a:p>
              <a:p>
                <a:endParaRPr lang="en-CA" dirty="0"/>
              </a:p>
              <a:p>
                <a:pPr marL="1028700" lvl="1" indent="-457200" fontAlgn="ctr">
                  <a:buFont typeface="+mj-lt"/>
                  <a:buAutoNum type="alphaUcPeriod"/>
                </a:pPr>
                <a:r>
                  <a:rPr lang="en-CA" dirty="0"/>
                  <a:t>k=1,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dirty="0"/>
                  <a:t>= 2</a:t>
                </a:r>
              </a:p>
              <a:p>
                <a:pPr marL="1028700" lvl="1" indent="-457200" fontAlgn="ctr">
                  <a:buFont typeface="+mj-lt"/>
                  <a:buAutoNum type="alphaUcPeriod"/>
                </a:pPr>
                <a:r>
                  <a:rPr lang="en-CA" dirty="0"/>
                  <a:t>k=2,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dirty="0"/>
                  <a:t> = 1.7</a:t>
                </a:r>
              </a:p>
              <a:p>
                <a:pPr marL="1028700" lvl="1" indent="-457200" fontAlgn="ctr">
                  <a:buFont typeface="+mj-lt"/>
                  <a:buAutoNum type="alphaUcPeriod"/>
                </a:pPr>
                <a:r>
                  <a:rPr lang="en-CA" dirty="0"/>
                  <a:t>k=3,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dirty="0"/>
                  <a:t>=1.4</a:t>
                </a:r>
              </a:p>
              <a:p>
                <a:pPr marL="1028700" lvl="1" indent="-457200" fontAlgn="ctr">
                  <a:buFont typeface="+mj-lt"/>
                  <a:buAutoNum type="alphaUcPeriod"/>
                </a:pPr>
                <a:r>
                  <a:rPr lang="en-CA" dirty="0"/>
                  <a:t>k=4,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dirty="0"/>
                  <a:t>=1</a:t>
                </a:r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CA" dirty="0"/>
              </a:p>
              <a:p>
                <a:pPr marL="628650" indent="-514350" fontAlgn="ctr">
                  <a:buFont typeface="+mj-lt"/>
                  <a:buAutoNum type="alphaUcPeriod"/>
                </a:pPr>
                <a:endParaRPr lang="en-CA" dirty="0"/>
              </a:p>
              <a:p>
                <a:pPr marL="114300" indent="0">
                  <a:buNone/>
                </a:pPr>
                <a:endParaRPr lang="en-CA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Текс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758758" y="914400"/>
                <a:ext cx="11128442" cy="5411450"/>
              </a:xfrm>
              <a:blipFill>
                <a:blip r:embed="rId2"/>
                <a:stretch>
                  <a:fillRect l="-55" r="-7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 lang="en-US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07B9B6D-4C2D-4C9D-BD25-81A723441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0"/>
            <a:ext cx="9601200" cy="1325563"/>
          </a:xfrm>
        </p:spPr>
        <p:txBody>
          <a:bodyPr>
            <a:normAutofit/>
          </a:bodyPr>
          <a:lstStyle/>
          <a:p>
            <a:pPr algn="ctr"/>
            <a:r>
              <a:rPr lang="en-CA" sz="4000" dirty="0">
                <a:solidFill>
                  <a:srgbClr val="0070C0"/>
                </a:solidFill>
              </a:rPr>
              <a:t>Regression quiz. Quantitative 5</a:t>
            </a:r>
            <a:endParaRPr lang="ru-RU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048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Текст 3"/>
              <p:cNvSpPr>
                <a:spLocks noGrp="1"/>
              </p:cNvSpPr>
              <p:nvPr>
                <p:ph type="body" idx="2"/>
              </p:nvPr>
            </p:nvSpPr>
            <p:spPr>
              <a:xfrm>
                <a:off x="758758" y="914400"/>
                <a:ext cx="11128442" cy="5411450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r>
                  <a:rPr lang="en-US" dirty="0"/>
                  <a:t>9. </a:t>
                </a:r>
                <a:r>
                  <a:rPr lang="en-CA" dirty="0"/>
                  <a:t>Suppose, using n=10 observations, we fitted 4 regression models, each having the different number of parameters k, and resulted in different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dirty="0"/>
                  <a:t>. </a:t>
                </a:r>
              </a:p>
              <a:p>
                <a:r>
                  <a:rPr lang="en-CA" dirty="0"/>
                  <a:t>Using the  </a:t>
                </a:r>
                <a:r>
                  <a:rPr lang="en-CA" u="sng" dirty="0"/>
                  <a:t>Bayesian Information Criterion (BIC), </a:t>
                </a:r>
                <a:r>
                  <a:rPr lang="en-CA" dirty="0"/>
                  <a:t>detect, which model has the best fit. </a:t>
                </a:r>
                <a:endParaRPr lang="ru-RU" dirty="0"/>
              </a:p>
              <a:p>
                <a:endParaRPr lang="en-CA" dirty="0"/>
              </a:p>
              <a:p>
                <a:pPr marL="1028700" lvl="1" indent="-457200" fontAlgn="ctr">
                  <a:buFont typeface="+mj-lt"/>
                  <a:buAutoNum type="alphaUcPeriod"/>
                </a:pPr>
                <a:r>
                  <a:rPr lang="en-CA" dirty="0"/>
                  <a:t>k=1,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dirty="0"/>
                  <a:t>= 2</a:t>
                </a:r>
              </a:p>
              <a:p>
                <a:pPr marL="1028700" lvl="1" indent="-457200" fontAlgn="ctr">
                  <a:buFont typeface="+mj-lt"/>
                  <a:buAutoNum type="alphaUcPeriod"/>
                </a:pPr>
                <a:r>
                  <a:rPr lang="en-CA" dirty="0"/>
                  <a:t>k=2,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dirty="0"/>
                  <a:t> = 1.7</a:t>
                </a:r>
              </a:p>
              <a:p>
                <a:pPr marL="1028700" lvl="1" indent="-457200" fontAlgn="ctr">
                  <a:buFont typeface="+mj-lt"/>
                  <a:buAutoNum type="alphaUcPeriod"/>
                </a:pPr>
                <a:r>
                  <a:rPr lang="en-CA" dirty="0"/>
                  <a:t>k=3,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dirty="0"/>
                  <a:t>=1.4</a:t>
                </a:r>
              </a:p>
              <a:p>
                <a:pPr marL="1028700" lvl="1" indent="-457200" fontAlgn="ctr">
                  <a:buFont typeface="+mj-lt"/>
                  <a:buAutoNum type="alphaUcPeriod"/>
                </a:pPr>
                <a:r>
                  <a:rPr lang="en-CA" dirty="0"/>
                  <a:t>k=4,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i="1" dirty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dirty="0"/>
                  <a:t>=1</a:t>
                </a:r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CA" dirty="0"/>
              </a:p>
              <a:p>
                <a:pPr marL="628650" indent="-514350" fontAlgn="ctr">
                  <a:buFont typeface="+mj-lt"/>
                  <a:buAutoNum type="alphaUcPeriod"/>
                </a:pPr>
                <a:endParaRPr lang="en-CA" dirty="0"/>
              </a:p>
              <a:p>
                <a:pPr marL="114300" indent="0">
                  <a:buNone/>
                </a:pPr>
                <a:endParaRPr lang="en-CA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Текс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758758" y="914400"/>
                <a:ext cx="11128442" cy="5411450"/>
              </a:xfrm>
              <a:blipFill>
                <a:blip r:embed="rId2"/>
                <a:stretch>
                  <a:fillRect l="-55" r="-136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 lang="en-US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A558425-0D01-4091-BAE1-040FD71A5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0"/>
            <a:ext cx="9601200" cy="1325563"/>
          </a:xfrm>
        </p:spPr>
        <p:txBody>
          <a:bodyPr>
            <a:normAutofit/>
          </a:bodyPr>
          <a:lstStyle/>
          <a:p>
            <a:pPr algn="ctr"/>
            <a:r>
              <a:rPr lang="en-CA" sz="4000" dirty="0">
                <a:solidFill>
                  <a:srgbClr val="0070C0"/>
                </a:solidFill>
              </a:rPr>
              <a:t>Regression quiz. Quantitative 6</a:t>
            </a:r>
            <a:endParaRPr lang="ru-RU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263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BC33B-BFB2-497D-B9D7-0993C2537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70" y="52789"/>
            <a:ext cx="10515600" cy="677462"/>
          </a:xfrm>
        </p:spPr>
        <p:txBody>
          <a:bodyPr>
            <a:normAutofit fontScale="90000"/>
          </a:bodyPr>
          <a:lstStyle/>
          <a:p>
            <a:r>
              <a:rPr lang="en-CA" sz="4400" dirty="0">
                <a:solidFill>
                  <a:srgbClr val="0070C0"/>
                </a:solidFill>
              </a:rPr>
              <a:t>Regression quiz practice. R. Question 1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439D70-4706-4375-8650-9CAF8781789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64683" y="730250"/>
            <a:ext cx="11762647" cy="5626099"/>
          </a:xfrm>
        </p:spPr>
        <p:txBody>
          <a:bodyPr>
            <a:normAutofit/>
          </a:bodyPr>
          <a:lstStyle/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dirty="0">
                <a:effectLst/>
                <a:latin typeface="Calibri" panose="020F0502020204030204" pitchFamily="34" charset="0"/>
              </a:rPr>
              <a:t>We have: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effectLst/>
                <a:latin typeface="Consolas" panose="020B0609020204030204" pitchFamily="49" charset="0"/>
              </a:rPr>
              <a:t>x &lt;- </a:t>
            </a:r>
            <a:r>
              <a:rPr lang="en-US" sz="4000" dirty="0" err="1">
                <a:effectLst/>
                <a:latin typeface="Consolas" panose="020B0609020204030204" pitchFamily="49" charset="0"/>
              </a:rPr>
              <a:t>ts</a:t>
            </a:r>
            <a:r>
              <a:rPr lang="en-US" sz="4000" dirty="0">
                <a:effectLst/>
                <a:latin typeface="Consolas" panose="020B0609020204030204" pitchFamily="49" charset="0"/>
              </a:rPr>
              <a:t>(11:15) + </a:t>
            </a:r>
            <a:r>
              <a:rPr lang="en-US" sz="4000" dirty="0" err="1">
                <a:effectLst/>
                <a:latin typeface="Consolas" panose="020B0609020204030204" pitchFamily="49" charset="0"/>
              </a:rPr>
              <a:t>rnorm</a:t>
            </a:r>
            <a:r>
              <a:rPr lang="en-US" sz="4000" dirty="0">
                <a:effectLst/>
                <a:latin typeface="Consolas" panose="020B0609020204030204" pitchFamily="49" charset="0"/>
              </a:rPr>
              <a:t>(5)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effectLst/>
                <a:latin typeface="Calibri" panose="020F0502020204030204" pitchFamily="34" charset="0"/>
              </a:rPr>
              <a:t>How can we regress x on its time?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4000" dirty="0" err="1">
                <a:effectLst/>
                <a:latin typeface="Consolas" panose="020B0609020204030204" pitchFamily="49" charset="0"/>
              </a:rPr>
              <a:t>lm</a:t>
            </a:r>
            <a:r>
              <a:rPr lang="en-US" sz="4000" dirty="0">
                <a:effectLst/>
                <a:latin typeface="Consolas" panose="020B0609020204030204" pitchFamily="49" charset="0"/>
              </a:rPr>
              <a:t>(x ~ time(x))</a:t>
            </a:r>
            <a:endParaRPr lang="en-US" sz="4000" dirty="0">
              <a:latin typeface="Consolas" panose="020B0609020204030204" pitchFamily="49" charset="0"/>
            </a:endParaRP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4000" b="0" i="0" dirty="0">
                <a:effectLst/>
                <a:latin typeface="Consolas" panose="020B0609020204030204" pitchFamily="49" charset="0"/>
              </a:rPr>
              <a:t>predict(x)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4000" b="0" i="0" dirty="0" err="1">
                <a:effectLst/>
                <a:latin typeface="Consolas" panose="020B0609020204030204" pitchFamily="49" charset="0"/>
              </a:rPr>
              <a:t>lm</a:t>
            </a:r>
            <a:r>
              <a:rPr lang="en-US" sz="4000" b="0" i="0" dirty="0">
                <a:effectLst/>
                <a:latin typeface="Consolas" panose="020B0609020204030204" pitchFamily="49" charset="0"/>
              </a:rPr>
              <a:t>(x ~ tsp(x))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4000" b="0" i="0" dirty="0" err="1">
                <a:effectLst/>
                <a:latin typeface="Consolas" panose="020B0609020204030204" pitchFamily="49" charset="0"/>
              </a:rPr>
              <a:t>lm</a:t>
            </a:r>
            <a:r>
              <a:rPr lang="en-US" sz="4000" b="0" i="0" dirty="0">
                <a:effectLst/>
                <a:latin typeface="Consolas" panose="020B0609020204030204" pitchFamily="49" charset="0"/>
              </a:rPr>
              <a:t>(x ~ t(x))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CC3653-B7CA-43BE-A63D-E74E2516F3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25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0288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BC33B-BFB2-497D-B9D7-0993C2537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70" y="52789"/>
            <a:ext cx="10515600" cy="677462"/>
          </a:xfrm>
        </p:spPr>
        <p:txBody>
          <a:bodyPr>
            <a:normAutofit fontScale="90000"/>
          </a:bodyPr>
          <a:lstStyle/>
          <a:p>
            <a:r>
              <a:rPr lang="en-CA" sz="4400" dirty="0">
                <a:solidFill>
                  <a:srgbClr val="0070C0"/>
                </a:solidFill>
              </a:rPr>
              <a:t>Regression quiz practice. R. Question 2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439D70-4706-4375-8650-9CAF8781789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64683" y="730250"/>
            <a:ext cx="11762647" cy="5626099"/>
          </a:xfrm>
        </p:spPr>
        <p:txBody>
          <a:bodyPr>
            <a:normAutofit/>
          </a:bodyPr>
          <a:lstStyle/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dirty="0">
                <a:effectLst/>
                <a:latin typeface="Calibri" panose="020F0502020204030204" pitchFamily="34" charset="0"/>
              </a:rPr>
              <a:t>We have two variables: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effectLst/>
                <a:latin typeface="Consolas" panose="020B0609020204030204" pitchFamily="49" charset="0"/>
              </a:rPr>
              <a:t>x &lt;- </a:t>
            </a:r>
            <a:r>
              <a:rPr lang="en-US" sz="3600" dirty="0" err="1">
                <a:effectLst/>
                <a:latin typeface="Consolas" panose="020B0609020204030204" pitchFamily="49" charset="0"/>
              </a:rPr>
              <a:t>rnorm</a:t>
            </a:r>
            <a:r>
              <a:rPr lang="en-US" sz="3600" dirty="0">
                <a:effectLst/>
                <a:latin typeface="Consolas" panose="020B0609020204030204" pitchFamily="49" charset="0"/>
              </a:rPr>
              <a:t>(5)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effectLst/>
                <a:latin typeface="Consolas" panose="020B0609020204030204" pitchFamily="49" charset="0"/>
              </a:rPr>
              <a:t>y &lt;- x + </a:t>
            </a:r>
            <a:r>
              <a:rPr lang="en-US" sz="3600" dirty="0" err="1">
                <a:effectLst/>
                <a:latin typeface="Consolas" panose="020B0609020204030204" pitchFamily="49" charset="0"/>
              </a:rPr>
              <a:t>rnorm</a:t>
            </a:r>
            <a:r>
              <a:rPr lang="en-US" sz="3600" dirty="0">
                <a:effectLst/>
                <a:latin typeface="Consolas" panose="020B0609020204030204" pitchFamily="49" charset="0"/>
              </a:rPr>
              <a:t>(5)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effectLst/>
                <a:latin typeface="Calibri" panose="020F0502020204030204" pitchFamily="34" charset="0"/>
              </a:rPr>
              <a:t>How can we perform regression without intercept?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3600" b="0" i="0" dirty="0" err="1">
                <a:effectLst/>
                <a:latin typeface="Consolas" panose="020B0609020204030204" pitchFamily="49" charset="0"/>
              </a:rPr>
              <a:t>lm</a:t>
            </a:r>
            <a:r>
              <a:rPr lang="en-US" sz="3600" b="0" i="0" dirty="0">
                <a:effectLst/>
                <a:latin typeface="Consolas" panose="020B0609020204030204" pitchFamily="49" charset="0"/>
              </a:rPr>
              <a:t>(y ~ x - 0)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3600" b="0" i="0" dirty="0" err="1">
                <a:effectLst/>
                <a:latin typeface="Consolas" panose="020B0609020204030204" pitchFamily="49" charset="0"/>
              </a:rPr>
              <a:t>lm</a:t>
            </a:r>
            <a:r>
              <a:rPr lang="en-US" sz="3600" b="0" i="0" dirty="0">
                <a:effectLst/>
                <a:latin typeface="Consolas" panose="020B0609020204030204" pitchFamily="49" charset="0"/>
              </a:rPr>
              <a:t>(y ~ x - intercept)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3600" b="0" i="0" dirty="0" err="1">
                <a:effectLst/>
                <a:latin typeface="Consolas" panose="020B0609020204030204" pitchFamily="49" charset="0"/>
              </a:rPr>
              <a:t>lm</a:t>
            </a:r>
            <a:r>
              <a:rPr lang="en-US" sz="3600" b="0" i="0" dirty="0">
                <a:effectLst/>
                <a:latin typeface="Consolas" panose="020B0609020204030204" pitchFamily="49" charset="0"/>
              </a:rPr>
              <a:t>(y ~ 0 + x)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3600" b="0" i="0" dirty="0" err="1">
                <a:effectLst/>
                <a:latin typeface="Consolas" panose="020B0609020204030204" pitchFamily="49" charset="0"/>
              </a:rPr>
              <a:t>lm</a:t>
            </a:r>
            <a:r>
              <a:rPr lang="en-US" sz="3600" b="0" i="0" dirty="0">
                <a:effectLst/>
                <a:latin typeface="Consolas" panose="020B0609020204030204" pitchFamily="49" charset="0"/>
              </a:rPr>
              <a:t>(y ~ x)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CC3653-B7CA-43BE-A63D-E74E2516F3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26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8726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BC33B-BFB2-497D-B9D7-0993C2537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70" y="52789"/>
            <a:ext cx="10515600" cy="677462"/>
          </a:xfrm>
        </p:spPr>
        <p:txBody>
          <a:bodyPr>
            <a:normAutofit fontScale="90000"/>
          </a:bodyPr>
          <a:lstStyle/>
          <a:p>
            <a:r>
              <a:rPr lang="en-CA" sz="4400" dirty="0">
                <a:solidFill>
                  <a:srgbClr val="0070C0"/>
                </a:solidFill>
              </a:rPr>
              <a:t>Regression quiz practice. R. Question </a:t>
            </a:r>
            <a:r>
              <a:rPr lang="en-CA" dirty="0">
                <a:solidFill>
                  <a:srgbClr val="0070C0"/>
                </a:solidFill>
              </a:rPr>
              <a:t>3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439D70-4706-4375-8650-9CAF8781789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64683" y="730250"/>
            <a:ext cx="11762647" cy="5626099"/>
          </a:xfrm>
        </p:spPr>
        <p:txBody>
          <a:bodyPr>
            <a:normAutofit/>
          </a:bodyPr>
          <a:lstStyle/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dirty="0">
                <a:effectLst/>
                <a:latin typeface="Calibri" panose="020F0502020204030204" pitchFamily="34" charset="0"/>
              </a:rPr>
              <a:t>Suppose we have fit object that stores our regression model. How can we extract residuals from this object?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4000" b="0" i="0" dirty="0" err="1">
                <a:effectLst/>
                <a:latin typeface="Consolas" panose="020B0609020204030204" pitchFamily="49" charset="0"/>
              </a:rPr>
              <a:t>fit$residuals</a:t>
            </a:r>
            <a:endParaRPr lang="en-US" sz="4000" b="0" i="0" dirty="0">
              <a:effectLst/>
              <a:latin typeface="Consolas" panose="020B0609020204030204" pitchFamily="49" charset="0"/>
            </a:endParaRP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4000" b="0" i="0" dirty="0">
                <a:effectLst/>
                <a:latin typeface="Consolas" panose="020B0609020204030204" pitchFamily="49" charset="0"/>
              </a:rPr>
              <a:t>res(fit)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4000" b="0" i="0" dirty="0" err="1">
                <a:effectLst/>
                <a:latin typeface="Consolas" panose="020B0609020204030204" pitchFamily="49" charset="0"/>
              </a:rPr>
              <a:t>fit$rank</a:t>
            </a:r>
            <a:endParaRPr lang="en-US" sz="4000" b="0" i="0" dirty="0">
              <a:effectLst/>
              <a:latin typeface="Consolas" panose="020B0609020204030204" pitchFamily="49" charset="0"/>
            </a:endParaRP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4000" b="0" i="0" dirty="0" err="1">
                <a:effectLst/>
                <a:latin typeface="Consolas" panose="020B0609020204030204" pitchFamily="49" charset="0"/>
              </a:rPr>
              <a:t>fit$fitted.values</a:t>
            </a:r>
            <a:endParaRPr lang="en-US" sz="4000" b="0" i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CC3653-B7CA-43BE-A63D-E74E2516F3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27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3572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24032" y="680937"/>
            <a:ext cx="10515600" cy="248223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Chapter 2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Time Series Regression and Exploratory Data Analysis</a:t>
            </a:r>
            <a:endParaRPr lang="ru-RU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894945" y="3758191"/>
            <a:ext cx="11297055" cy="150018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2.2 Exploratory Data Analysis</a:t>
            </a:r>
            <a:endParaRPr lang="ru-RU" sz="4000" dirty="0">
              <a:solidFill>
                <a:srgbClr val="C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42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5358" y="123618"/>
            <a:ext cx="8861989" cy="756063"/>
          </a:xfrm>
        </p:spPr>
        <p:txBody>
          <a:bodyPr>
            <a:normAutofit/>
          </a:bodyPr>
          <a:lstStyle/>
          <a:p>
            <a:r>
              <a:rPr lang="en-US" sz="4000" dirty="0"/>
              <a:t>1. Difference kills continuity</a:t>
            </a:r>
            <a:endParaRPr lang="ru-RU" sz="4000" dirty="0"/>
          </a:p>
        </p:txBody>
      </p:sp>
      <p:sp>
        <p:nvSpPr>
          <p:cNvPr id="4" name="Текст 3"/>
          <p:cNvSpPr>
            <a:spLocks noGrp="1"/>
          </p:cNvSpPr>
          <p:nvPr>
            <p:ph type="body" idx="2"/>
          </p:nvPr>
        </p:nvSpPr>
        <p:spPr>
          <a:xfrm>
            <a:off x="225358" y="923300"/>
            <a:ext cx="11128442" cy="50114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 = 100</a:t>
            </a:r>
            <a:b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whiteNoise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rnorm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(n=n)</a:t>
            </a:r>
            <a:b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randomWalk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cumsum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whiteNoise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)</a:t>
            </a:r>
            <a:b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randomWalkDiff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= diff(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randomWalk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)</a:t>
            </a:r>
            <a:b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par(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mfrow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=c(2, 1))</a:t>
            </a:r>
            <a:b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plot(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randomWalk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)plot(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randomWalkDiff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)</a:t>
            </a:r>
            <a:endParaRPr lang="ru-RU" sz="24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1D3338-6880-4708-8621-70B263C06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680" y="501649"/>
            <a:ext cx="4897333" cy="337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863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Linear regression model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Текст 3"/>
              <p:cNvSpPr>
                <a:spLocks noGrp="1"/>
              </p:cNvSpPr>
              <p:nvPr>
                <p:ph type="body" idx="2"/>
              </p:nvPr>
            </p:nvSpPr>
            <p:spPr>
              <a:xfrm>
                <a:off x="758758" y="1381327"/>
                <a:ext cx="11128442" cy="494452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−</m:t>
                    </m:r>
                  </m:oMath>
                </a14:m>
                <a:r>
                  <a:rPr lang="en-US" dirty="0"/>
                  <a:t> dependent time series,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=1,2,…</m:t>
                    </m:r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.</m:t>
                    </m:r>
                  </m:oMath>
                </a14:m>
                <a:r>
                  <a:rPr lang="en-US" dirty="0"/>
                  <a:t>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/>
                      </a:rPr>
                      <m:t>, 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𝑞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  - independent time  series</a:t>
                </a:r>
              </a:p>
              <a:p>
                <a:r>
                  <a:rPr lang="en-US" b="1" u="sng" dirty="0"/>
                  <a:t>General linear regression model: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𝑞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𝑞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-  unknown fixed regression coefficients, 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}</m:t>
                    </m:r>
                  </m:oMath>
                </a14:m>
                <a:r>
                  <a:rPr lang="en-US" dirty="0"/>
                  <a:t> – random error or noise process consisting of </a:t>
                </a:r>
                <a:r>
                  <a:rPr lang="en-US" dirty="0" err="1"/>
                  <a:t>iid</a:t>
                </a:r>
                <a:r>
                  <a:rPr lang="en-US" dirty="0"/>
                  <a:t> normal variables with mean zero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.</m:t>
                    </m:r>
                  </m:oMath>
                </a14:m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Example: take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𝑞</m:t>
                    </m:r>
                    <m:r>
                      <a:rPr lang="en-US" b="0" i="1" smtClean="0">
                        <a:latin typeface="Cambria Math"/>
                      </a:rPr>
                      <m:t>=2,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𝑧</m:t>
                        </m:r>
                      </m:e>
                      <m:sub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dirty="0" smtClean="0">
                        <a:latin typeface="Cambria Math"/>
                      </a:rPr>
                      <m:t>=</m:t>
                    </m:r>
                    <m:r>
                      <a:rPr lang="en-US" b="0" i="1" dirty="0" smtClean="0">
                        <a:latin typeface="Cambria Math"/>
                      </a:rPr>
                      <m:t>𝑡</m:t>
                    </m:r>
                    <m:r>
                      <a:rPr lang="en-US" b="0" i="1" dirty="0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  </m:t>
                        </m:r>
                        <m:r>
                          <a:rPr lang="en-US" b="0" i="1" dirty="0" smtClean="0">
                            <a:latin typeface="Cambria Math"/>
                          </a:rPr>
                          <m:t>𝑧</m:t>
                        </m:r>
                      </m:e>
                      <m:sub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dirty="0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b="0" i="1" dirty="0" smtClean="0">
                                <a:latin typeface="Cambria Math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/>
                      </a:rPr>
                      <m:t>. </m:t>
                    </m:r>
                  </m:oMath>
                </a14:m>
                <a:r>
                  <a:rPr lang="en-US" dirty="0"/>
                  <a:t>Then regression model has the form: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Текс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758758" y="1381327"/>
                <a:ext cx="11128442" cy="4944523"/>
              </a:xfrm>
              <a:blipFill rotWithShape="1">
                <a:blip r:embed="rId2"/>
                <a:stretch>
                  <a:fillRect l="-55" b="-13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670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E7B4D-5CB5-4665-A4B6-00E940769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15" y="179046"/>
            <a:ext cx="10515600" cy="795175"/>
          </a:xfrm>
        </p:spPr>
        <p:txBody>
          <a:bodyPr/>
          <a:lstStyle/>
          <a:p>
            <a:r>
              <a:rPr lang="en-US" dirty="0"/>
              <a:t>2. Logarithm and power &lt;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A3838B-4D4B-4A2C-8BE1-49DF590733B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73215" y="1287024"/>
            <a:ext cx="11654163" cy="539193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#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Symmetricizes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positive distribution</a:t>
            </a:r>
            <a:b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 = 1000</a:t>
            </a:r>
            <a:b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expSample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rexp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(n=n)</a:t>
            </a:r>
            <a:b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expSampleLog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= log(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expSample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)</a:t>
            </a:r>
            <a:b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hist(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expSample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)</a:t>
            </a:r>
            <a:b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hist(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expSampleLog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)</a:t>
            </a:r>
            <a:b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plot(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expSample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)</a:t>
            </a:r>
            <a:b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plot(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expSampleLog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endParaRPr lang="en-US" sz="18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E46BF-B363-4FD0-843C-EE22744A9C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CACE49-AECF-45EB-B8D1-9B2999BDB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940" y="1259565"/>
            <a:ext cx="4428333" cy="2723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0DB02F-D006-4757-BE37-6A215E7A1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914" y="3761962"/>
            <a:ext cx="4428333" cy="272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72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B3D17-8E45-40FC-8566-563AC7771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766" y="136526"/>
            <a:ext cx="11078034" cy="812058"/>
          </a:xfrm>
        </p:spPr>
        <p:txBody>
          <a:bodyPr/>
          <a:lstStyle/>
          <a:p>
            <a:r>
              <a:rPr lang="en-US" dirty="0"/>
              <a:t>2a. Logarithm and power &lt;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1BAB40-F9F4-4EE2-92FB-3667A05EA43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75766" y="948584"/>
            <a:ext cx="11078034" cy="5407765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# too much, try power transformation</a:t>
            </a:r>
            <a:b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lambda = ½</a:t>
            </a:r>
            <a:b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expSamplePower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= (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expSample^lambda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 - 1) / lambda</a:t>
            </a:r>
            <a:b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hist(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expSample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)</a:t>
            </a:r>
            <a:b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hist(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expSamplePower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)# show as time series</a:t>
            </a:r>
            <a:b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plot(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expSample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)</a:t>
            </a:r>
            <a:b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plot(</a:t>
            </a:r>
            <a:r>
              <a:rPr lang="en-US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expSamplePower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)</a:t>
            </a:r>
            <a:endParaRPr lang="en-US" sz="2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AB530C-FDFB-4F53-B813-81737AB446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376362-3B3F-481F-9EE2-8A6D3836E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66" y="3340883"/>
            <a:ext cx="5197804" cy="31966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EB5A48-FE3F-4267-B1D6-8ECE9F0B6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783" y="3340780"/>
            <a:ext cx="4903364" cy="301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53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83E0-A4B1-4F4F-9AFD-2791B4F23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28" y="148722"/>
            <a:ext cx="10515600" cy="823912"/>
          </a:xfrm>
        </p:spPr>
        <p:txBody>
          <a:bodyPr/>
          <a:lstStyle/>
          <a:p>
            <a:r>
              <a:rPr lang="en-US" dirty="0"/>
              <a:t>3. How to extract trend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8461DB-C836-465C-954D-D1625D1C5FE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50128" y="999428"/>
            <a:ext cx="11103672" cy="5356921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 = 100</a:t>
            </a:r>
            <a:b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whiteNoise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ts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rnorm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(n=n,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sd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= 100))</a:t>
            </a:r>
            <a:b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timeSequence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= time(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whiteNoise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beta0 = 1beta1 = 2trend = beta0 + beta1 *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timeSequence</a:t>
            </a:r>
            <a:b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trendedNoise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= trend +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whiteNoise</a:t>
            </a:r>
            <a:b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fit =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lm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trendedNoise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~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timeSequence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coef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(fit)</a:t>
            </a:r>
            <a:b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estimatedTrend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= fitted(fit)</a:t>
            </a:r>
            <a:b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plot(trend)</a:t>
            </a:r>
            <a:b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lines(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estimatedTrend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, col = "blue")</a:t>
            </a:r>
            <a:b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# detrend</a:t>
            </a:r>
            <a:b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detrended =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trendedNoise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–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estimatedTrend</a:t>
            </a:r>
            <a:b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plot(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trendedNoise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)</a:t>
            </a:r>
            <a:b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lines(detrended, col = "blue")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29D6F4-758C-43E0-ADAB-0BD7E971FA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1540C3-311A-47BD-813D-0759367A4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38851"/>
            <a:ext cx="5844683" cy="359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9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D1AF5-8C85-4A39-BA66-13BF13FA8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45" y="140176"/>
            <a:ext cx="10515600" cy="823912"/>
          </a:xfrm>
        </p:spPr>
        <p:txBody>
          <a:bodyPr/>
          <a:lstStyle/>
          <a:p>
            <a:r>
              <a:rPr lang="en-US" dirty="0"/>
              <a:t>4. Choose a better regressor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56EC0B-D524-4AB4-BFB9-2F0C3F823C6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15958" y="982336"/>
            <a:ext cx="11037842" cy="5374013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 &lt;- seq(from = 1, to = 10,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length.out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= 100)</a:t>
            </a:r>
            <a:b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 &lt;-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rnorm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(100)c &lt;- a^3 + a^2 +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rnorm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(100,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sd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= 100)</a:t>
            </a:r>
            <a:b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par(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mfrow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= c(1, 2))</a:t>
            </a:r>
            <a:b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plot(b, a, main = 'A vs B’)</a:t>
            </a:r>
            <a:b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lines(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lowess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(b, a), col = 2,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lwd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= 2)</a:t>
            </a:r>
            <a:b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plot(c, a, main = 'A vs C’)</a:t>
            </a:r>
            <a:b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lines(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lowess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(c, a), col = 2,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lwd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= 2)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50E696-DFAA-4DFA-A8EE-FA1968E956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F4F81D-A004-4284-9AA3-E5887B421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95" y="3548514"/>
            <a:ext cx="5153350" cy="316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4913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Example 2.4 </a:t>
            </a:r>
            <a:r>
              <a:rPr lang="en-US" sz="4000" dirty="0" err="1"/>
              <a:t>Detrending</a:t>
            </a:r>
            <a:r>
              <a:rPr lang="en-US" sz="4000" dirty="0"/>
              <a:t> Chicken Prices</a:t>
            </a:r>
            <a:br>
              <a:rPr lang="en-US" sz="4000" b="0" dirty="0"/>
            </a:br>
            <a:endParaRPr lang="ru-R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Текст 3"/>
              <p:cNvSpPr>
                <a:spLocks noGrp="1"/>
              </p:cNvSpPr>
              <p:nvPr>
                <p:ph type="body" idx="2"/>
              </p:nvPr>
            </p:nvSpPr>
            <p:spPr>
              <a:xfrm>
                <a:off x="758758" y="1314450"/>
                <a:ext cx="11128442" cy="5011400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r>
                  <a:rPr lang="en-US" dirty="0"/>
                  <a:t>Here we suppose the model is of the form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are the observations,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𝜇</m:t>
                    </m:r>
                  </m:oMath>
                </a14:m>
                <a:r>
                  <a:rPr lang="en-US" dirty="0"/>
                  <a:t>  denotes the trend,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is a stationary process.</a:t>
                </a:r>
              </a:p>
              <a:p>
                <a:pPr marL="114300" indent="0">
                  <a:buNone/>
                </a:pPr>
                <a:r>
                  <a:rPr lang="en-US" dirty="0"/>
                  <a:t>Also 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 .</m:t>
                    </m:r>
                  </m:oMath>
                </a14:m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Using Least Squares obtain estimator for the trend: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dirty="0" smtClean="0">
                          <a:latin typeface="Cambria Math"/>
                        </a:rPr>
                        <m:t>=−7131+3.59</m:t>
                      </m:r>
                      <m:r>
                        <a:rPr lang="en-US" b="0" i="1" dirty="0" smtClean="0">
                          <a:latin typeface="Cambria Math"/>
                        </a:rPr>
                        <m:t>𝑡</m:t>
                      </m:r>
                      <m:r>
                        <a:rPr lang="en-US" b="0" i="1" dirty="0" smtClean="0"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r>
                  <a:rPr lang="en-US" u="sng" dirty="0" err="1"/>
                  <a:t>Detrended</a:t>
                </a:r>
                <a:r>
                  <a:rPr lang="en-US" u="sng" dirty="0"/>
                  <a:t> series</a:t>
                </a:r>
                <a:r>
                  <a:rPr lang="en-US" dirty="0"/>
                  <a:t>: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dirty="0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dirty="0" smtClean="0">
                          <a:latin typeface="Cambria Math"/>
                        </a:rPr>
                        <m:t> −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dirty="0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dirty="0" smtClean="0">
                          <a:latin typeface="Cambria Math"/>
                        </a:rPr>
                        <m:t>+7131−3.59</m:t>
                      </m:r>
                      <m:r>
                        <a:rPr lang="en-US" b="0" i="1" dirty="0" smtClean="0">
                          <a:latin typeface="Cambria Math"/>
                        </a:rPr>
                        <m:t>𝑡</m:t>
                      </m:r>
                      <m:r>
                        <a:rPr lang="en-US" b="0" i="1" dirty="0" smtClean="0"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Текс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758758" y="1314450"/>
                <a:ext cx="11128442" cy="5011400"/>
              </a:xfrm>
              <a:blipFill rotWithShape="1">
                <a:blip r:embed="rId2"/>
                <a:stretch>
                  <a:fillRect l="-55" r="-16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3278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Example 2.4 continued. </a:t>
            </a:r>
            <a:r>
              <a:rPr lang="en-US" sz="4000" dirty="0" err="1"/>
              <a:t>Differen</a:t>
            </a:r>
            <a:r>
              <a:rPr lang="en-CA" sz="4000" dirty="0"/>
              <a:t>c</a:t>
            </a:r>
            <a:r>
              <a:rPr lang="en-US" sz="4000" dirty="0" err="1"/>
              <a:t>ing</a:t>
            </a:r>
            <a:r>
              <a:rPr lang="en-US" sz="4000" dirty="0"/>
              <a:t> chicken data</a:t>
            </a:r>
            <a:br>
              <a:rPr lang="en-US" sz="4000" b="0" dirty="0"/>
            </a:br>
            <a:endParaRPr lang="ru-R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Текст 3"/>
              <p:cNvSpPr>
                <a:spLocks noGrp="1"/>
              </p:cNvSpPr>
              <p:nvPr>
                <p:ph type="body" idx="2"/>
              </p:nvPr>
            </p:nvSpPr>
            <p:spPr>
              <a:xfrm>
                <a:off x="758758" y="1314450"/>
                <a:ext cx="11128442" cy="5011400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r>
                  <a:rPr lang="en-US" dirty="0"/>
                  <a:t>Here we suppose the model is of the form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are the observations,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𝜇</m:t>
                    </m:r>
                  </m:oMath>
                </a14:m>
                <a:r>
                  <a:rPr lang="en-US" dirty="0"/>
                  <a:t>  denotes the trend,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is a stationary process.</a:t>
                </a:r>
              </a:p>
              <a:p>
                <a:pPr marL="114300" indent="0">
                  <a:buNone/>
                </a:pPr>
                <a:r>
                  <a:rPr lang="en-US" dirty="0"/>
                  <a:t>We might model trend as a stochastic component using the random</a:t>
                </a:r>
              </a:p>
              <a:p>
                <a:pPr marL="114300" indent="0">
                  <a:buNone/>
                </a:pPr>
                <a:r>
                  <a:rPr lang="en-US" dirty="0"/>
                  <a:t>walk with drift model: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𝛿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. </m:t>
                      </m:r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:r>
                  <a:rPr lang="en-US" u="sng" dirty="0"/>
                  <a:t>Differencing the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we get stationary process: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ru-RU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𝛿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ru-RU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Текс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758758" y="1314450"/>
                <a:ext cx="11128442" cy="5011400"/>
              </a:xfrm>
              <a:blipFill rotWithShape="1">
                <a:blip r:embed="rId2"/>
                <a:stretch>
                  <a:fillRect l="-55" r="-16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8878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3934" y="343911"/>
            <a:ext cx="10934974" cy="676275"/>
          </a:xfrm>
        </p:spPr>
        <p:txBody>
          <a:bodyPr>
            <a:normAutofit/>
          </a:bodyPr>
          <a:lstStyle/>
          <a:p>
            <a:r>
              <a:rPr lang="en-US" sz="3200" dirty="0"/>
              <a:t>Example 2.4 continued. Comparing detrending and differencing</a:t>
            </a:r>
            <a:endParaRPr lang="ru-RU" sz="3200" dirty="0"/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839788" y="2955239"/>
            <a:ext cx="5157787" cy="3234424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idx="4"/>
          </p:nvPr>
        </p:nvSpPr>
        <p:spPr>
          <a:xfrm>
            <a:off x="7543800" y="1181100"/>
            <a:ext cx="3811588" cy="5008563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The original monthly whole bird spot chicken price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Detrended chicken price series.</a:t>
            </a:r>
          </a:p>
          <a:p>
            <a:endParaRPr lang="en-US" sz="2000" dirty="0"/>
          </a:p>
          <a:p>
            <a:pPr marL="114300" indent="0">
              <a:buNone/>
            </a:pPr>
            <a:endParaRPr lang="en-US" sz="2000" dirty="0"/>
          </a:p>
          <a:p>
            <a:r>
              <a:rPr lang="en-US" sz="2000" dirty="0"/>
              <a:t>Differenced chicken price series.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36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1" y="3048000"/>
            <a:ext cx="5402087" cy="298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2" y="1292772"/>
            <a:ext cx="5492176" cy="1662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65303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Example 2.5 Differencing Chicken Prices</a:t>
            </a:r>
            <a:br>
              <a:rPr lang="en-US" sz="4000" b="0" dirty="0"/>
            </a:br>
            <a:endParaRPr lang="ru-RU" sz="4000" dirty="0"/>
          </a:p>
        </p:txBody>
      </p:sp>
      <p:sp>
        <p:nvSpPr>
          <p:cNvPr id="4" name="Текст 3"/>
          <p:cNvSpPr>
            <a:spLocks noGrp="1"/>
          </p:cNvSpPr>
          <p:nvPr>
            <p:ph type="body" idx="2"/>
          </p:nvPr>
        </p:nvSpPr>
        <p:spPr>
          <a:xfrm>
            <a:off x="7493000" y="914400"/>
            <a:ext cx="4394200" cy="541145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000" dirty="0">
                <a:solidFill>
                  <a:srgbClr val="0000FF"/>
                </a:solidFill>
              </a:rPr>
              <a:t>fit = lm(</a:t>
            </a:r>
            <a:r>
              <a:rPr lang="en-US" sz="2000" dirty="0" err="1">
                <a:solidFill>
                  <a:srgbClr val="0000FF"/>
                </a:solidFill>
              </a:rPr>
              <a:t>chicken~time</a:t>
            </a:r>
            <a:r>
              <a:rPr lang="en-US" sz="2000" dirty="0">
                <a:solidFill>
                  <a:srgbClr val="0000FF"/>
                </a:solidFill>
              </a:rPr>
              <a:t>(chicken), </a:t>
            </a:r>
            <a:r>
              <a:rPr lang="en-US" sz="2000" dirty="0" err="1">
                <a:solidFill>
                  <a:srgbClr val="0000FF"/>
                </a:solidFill>
              </a:rPr>
              <a:t>na.action</a:t>
            </a:r>
            <a:r>
              <a:rPr lang="en-US" sz="2000" dirty="0">
                <a:solidFill>
                  <a:srgbClr val="0000FF"/>
                </a:solidFill>
              </a:rPr>
              <a:t>=NULL</a:t>
            </a:r>
            <a:r>
              <a:rPr lang="en-US" sz="2000" dirty="0">
                <a:solidFill>
                  <a:schemeClr val="accent6"/>
                </a:solidFill>
              </a:rPr>
              <a:t>) # regress chicken on time</a:t>
            </a:r>
          </a:p>
          <a:p>
            <a:pPr marL="114300" indent="0">
              <a:buNone/>
            </a:pPr>
            <a:r>
              <a:rPr lang="en-US" sz="2000" dirty="0">
                <a:solidFill>
                  <a:srgbClr val="0000FF"/>
                </a:solidFill>
              </a:rPr>
              <a:t>par(</a:t>
            </a:r>
            <a:r>
              <a:rPr lang="en-US" sz="2000" dirty="0" err="1">
                <a:solidFill>
                  <a:srgbClr val="0000FF"/>
                </a:solidFill>
              </a:rPr>
              <a:t>mfrow</a:t>
            </a:r>
            <a:r>
              <a:rPr lang="en-US" sz="2000" dirty="0">
                <a:solidFill>
                  <a:srgbClr val="0000FF"/>
                </a:solidFill>
              </a:rPr>
              <a:t>=c(2,1))</a:t>
            </a:r>
          </a:p>
          <a:p>
            <a:pPr marL="114300" indent="0">
              <a:buNone/>
            </a:pPr>
            <a:r>
              <a:rPr lang="en-US" sz="2000" dirty="0">
                <a:solidFill>
                  <a:srgbClr val="0000FF"/>
                </a:solidFill>
              </a:rPr>
              <a:t>plot(</a:t>
            </a:r>
            <a:r>
              <a:rPr lang="en-US" sz="2000" dirty="0" err="1">
                <a:solidFill>
                  <a:srgbClr val="0000FF"/>
                </a:solidFill>
              </a:rPr>
              <a:t>resid</a:t>
            </a:r>
            <a:r>
              <a:rPr lang="en-US" sz="2000" dirty="0">
                <a:solidFill>
                  <a:srgbClr val="0000FF"/>
                </a:solidFill>
              </a:rPr>
              <a:t>(fit), type="o", main="</a:t>
            </a:r>
            <a:r>
              <a:rPr lang="en-US" sz="2000" dirty="0" err="1">
                <a:solidFill>
                  <a:srgbClr val="0000FF"/>
                </a:solidFill>
              </a:rPr>
              <a:t>detrended</a:t>
            </a:r>
            <a:r>
              <a:rPr lang="en-US" sz="2000" dirty="0">
                <a:solidFill>
                  <a:srgbClr val="0000FF"/>
                </a:solidFill>
              </a:rPr>
              <a:t>")</a:t>
            </a:r>
          </a:p>
          <a:p>
            <a:pPr marL="114300" indent="0">
              <a:buNone/>
            </a:pPr>
            <a:r>
              <a:rPr lang="en-US" sz="2000" dirty="0">
                <a:solidFill>
                  <a:srgbClr val="0000FF"/>
                </a:solidFill>
              </a:rPr>
              <a:t>plot(diff(chicken), type="o", main="first difference")</a:t>
            </a:r>
          </a:p>
          <a:p>
            <a:pPr marL="114300" indent="0">
              <a:buNone/>
            </a:pPr>
            <a:r>
              <a:rPr lang="en-US" sz="2000" dirty="0">
                <a:solidFill>
                  <a:srgbClr val="0000FF"/>
                </a:solidFill>
              </a:rPr>
              <a:t>par(</a:t>
            </a:r>
            <a:r>
              <a:rPr lang="en-US" sz="2000" dirty="0" err="1">
                <a:solidFill>
                  <a:srgbClr val="0000FF"/>
                </a:solidFill>
              </a:rPr>
              <a:t>mfrow</a:t>
            </a:r>
            <a:r>
              <a:rPr lang="en-US" sz="2000" dirty="0">
                <a:solidFill>
                  <a:srgbClr val="0000FF"/>
                </a:solidFill>
              </a:rPr>
              <a:t>=c(3,1)) </a:t>
            </a:r>
            <a:r>
              <a:rPr lang="en-US" sz="2000" dirty="0">
                <a:solidFill>
                  <a:schemeClr val="accent6"/>
                </a:solidFill>
              </a:rPr>
              <a:t># plot ACFs</a:t>
            </a:r>
          </a:p>
          <a:p>
            <a:pPr marL="114300" indent="0">
              <a:buNone/>
            </a:pPr>
            <a:r>
              <a:rPr lang="en-US" sz="2000" dirty="0" err="1">
                <a:solidFill>
                  <a:srgbClr val="0000FF"/>
                </a:solidFill>
              </a:rPr>
              <a:t>acf</a:t>
            </a:r>
            <a:r>
              <a:rPr lang="en-US" sz="2000" dirty="0">
                <a:solidFill>
                  <a:srgbClr val="0000FF"/>
                </a:solidFill>
              </a:rPr>
              <a:t>(chicken, 48, main="chicken")</a:t>
            </a:r>
          </a:p>
          <a:p>
            <a:pPr marL="114300" indent="0">
              <a:buNone/>
            </a:pPr>
            <a:r>
              <a:rPr lang="en-US" sz="2000" dirty="0" err="1">
                <a:solidFill>
                  <a:srgbClr val="0000FF"/>
                </a:solidFill>
              </a:rPr>
              <a:t>acf</a:t>
            </a:r>
            <a:r>
              <a:rPr lang="en-US" sz="2000" dirty="0">
                <a:solidFill>
                  <a:srgbClr val="0000FF"/>
                </a:solidFill>
              </a:rPr>
              <a:t>(</a:t>
            </a:r>
            <a:r>
              <a:rPr lang="en-US" sz="2000" dirty="0" err="1">
                <a:solidFill>
                  <a:srgbClr val="0000FF"/>
                </a:solidFill>
              </a:rPr>
              <a:t>resid</a:t>
            </a:r>
            <a:r>
              <a:rPr lang="en-US" sz="2000" dirty="0">
                <a:solidFill>
                  <a:srgbClr val="0000FF"/>
                </a:solidFill>
              </a:rPr>
              <a:t>(fit), 48, main="</a:t>
            </a:r>
            <a:r>
              <a:rPr lang="en-US" sz="2000" dirty="0" err="1">
                <a:solidFill>
                  <a:srgbClr val="0000FF"/>
                </a:solidFill>
              </a:rPr>
              <a:t>detrended</a:t>
            </a:r>
            <a:r>
              <a:rPr lang="en-US" sz="2000" dirty="0">
                <a:solidFill>
                  <a:srgbClr val="0000FF"/>
                </a:solidFill>
              </a:rPr>
              <a:t>")</a:t>
            </a:r>
          </a:p>
          <a:p>
            <a:pPr marL="114300" indent="0">
              <a:buNone/>
            </a:pPr>
            <a:r>
              <a:rPr lang="en-US" sz="2000" dirty="0" err="1">
                <a:solidFill>
                  <a:srgbClr val="0000FF"/>
                </a:solidFill>
              </a:rPr>
              <a:t>acf</a:t>
            </a:r>
            <a:r>
              <a:rPr lang="en-US" sz="2000" dirty="0">
                <a:solidFill>
                  <a:srgbClr val="0000FF"/>
                </a:solidFill>
              </a:rPr>
              <a:t>(diff(chicken), 48, main="first difference")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3" y="882650"/>
            <a:ext cx="7119242" cy="5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24718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Properties of Shift and Difference operators</a:t>
            </a:r>
            <a:br>
              <a:rPr lang="en-US" sz="4000" b="0" dirty="0"/>
            </a:br>
            <a:endParaRPr lang="ru-R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Текст 3"/>
              <p:cNvSpPr>
                <a:spLocks noGrp="1"/>
              </p:cNvSpPr>
              <p:nvPr>
                <p:ph type="body" idx="2"/>
              </p:nvPr>
            </p:nvSpPr>
            <p:spPr>
              <a:xfrm>
                <a:off x="758758" y="914400"/>
                <a:ext cx="11128442" cy="5411450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r>
                  <a:rPr lang="en-US" u="sng" dirty="0"/>
                  <a:t>Backshift operator </a:t>
                </a:r>
                <a14:m>
                  <m:oMath xmlns:m="http://schemas.openxmlformats.org/officeDocument/2006/math">
                    <m:r>
                      <a:rPr lang="en-US" b="0" i="1" u="sng" smtClean="0">
                        <a:latin typeface="Cambria Math"/>
                      </a:rPr>
                      <m:t>𝐵</m:t>
                    </m:r>
                    <m:sSub>
                      <m:sSubPr>
                        <m:ctrlPr>
                          <a:rPr lang="en-US" b="0" i="1" u="sng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sng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u="sng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u="sng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u="sng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sng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u="sng" smtClean="0">
                            <a:latin typeface="Cambria Math"/>
                          </a:rPr>
                          <m:t>𝑡</m:t>
                        </m:r>
                        <m:r>
                          <a:rPr lang="en-US" b="0" i="1" u="sng" smtClean="0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endParaRPr lang="en-US" u="sng" dirty="0"/>
              </a:p>
              <a:p>
                <a:r>
                  <a:rPr lang="en-US" dirty="0"/>
                  <a:t>If series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stationary,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𝐵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also stationary series;</a:t>
                </a:r>
              </a:p>
              <a:p>
                <a:r>
                  <a:rPr lang="en-US" dirty="0"/>
                  <a:t>If series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 is trend stationary with trend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then  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𝐵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is trend stationary with trend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  <a:p>
                <a:pPr marL="114300" indent="0">
                  <a:buNone/>
                </a:pPr>
                <a:r>
                  <a:rPr lang="en-US" u="sng" dirty="0"/>
                  <a:t>Difference operator </a:t>
                </a:r>
                <a14:m>
                  <m:oMath xmlns:m="http://schemas.openxmlformats.org/officeDocument/2006/math">
                    <m:r>
                      <a:rPr lang="en-US" b="0" i="0" u="sng" smtClean="0">
                        <a:latin typeface="Cambria Math"/>
                      </a:rPr>
                      <m:t>𝛻</m:t>
                    </m:r>
                    <m:sSub>
                      <m:sSubPr>
                        <m:ctrlPr>
                          <a:rPr lang="en-US" b="0" i="1" u="sng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sng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u="sng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u="sng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u="sng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sng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u="sng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u="sng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b="0" i="1" u="sng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sng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u="sng" smtClean="0">
                            <a:latin typeface="Cambria Math"/>
                          </a:rPr>
                          <m:t>𝑡</m:t>
                        </m:r>
                        <m:r>
                          <a:rPr lang="en-US" b="0" i="1" u="sng" smtClean="0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endParaRPr lang="en-US" b="0" u="sng" dirty="0"/>
              </a:p>
              <a:p>
                <a:r>
                  <a:rPr lang="en-US" dirty="0"/>
                  <a:t>If series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stationary, then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𝛻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also stationary series;</a:t>
                </a:r>
              </a:p>
              <a:p>
                <a:r>
                  <a:rPr lang="en-US" dirty="0"/>
                  <a:t>If series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 is trend stationary with linear trend</a:t>
                </a:r>
              </a:p>
              <a:p>
                <a:pPr marL="11430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𝑡</m:t>
                    </m:r>
                  </m:oMath>
                </a14:m>
                <a:r>
                  <a:rPr lang="en-US" dirty="0"/>
                  <a:t>, then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𝛻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−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is stationary series.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trend stationary with random walk  trend: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𝛿</m:t>
                    </m:r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0" smtClean="0">
                            <a:latin typeface="Cambria Math"/>
                          </a:rPr>
                          <m:t>𝛻</m:t>
                        </m:r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  </m:t>
                    </m:r>
                  </m:oMath>
                </a14:m>
                <a:r>
                  <a:rPr lang="en-US" dirty="0"/>
                  <a:t>is stationary series.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Текс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758758" y="914400"/>
                <a:ext cx="11128442" cy="5411450"/>
              </a:xfrm>
              <a:blipFill rotWithShape="1">
                <a:blip r:embed="rId2"/>
                <a:stretch>
                  <a:fillRect l="-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6683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Transformation of series.</a:t>
            </a:r>
            <a:br>
              <a:rPr lang="en-US" sz="4000" b="0" dirty="0"/>
            </a:br>
            <a:endParaRPr lang="ru-R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Текст 3"/>
              <p:cNvSpPr>
                <a:spLocks noGrp="1"/>
              </p:cNvSpPr>
              <p:nvPr>
                <p:ph type="body" idx="2"/>
              </p:nvPr>
            </p:nvSpPr>
            <p:spPr>
              <a:xfrm>
                <a:off x="758758" y="914400"/>
                <a:ext cx="11128442" cy="5411450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r>
                  <a:rPr lang="en-US" u="sng" dirty="0"/>
                  <a:t>Transformations may be useful to equalize the variability over the length of a single series: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dirty="0"/>
                  <a:t>   -- tends to suppress larger fluctuations that occur over portions of the series where the underlying values are larger.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𝜆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/>
                                  </a:rPr>
                                  <m:t>𝜆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/>
                              </a:rPr>
                              <m:t>,   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𝜆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≠0</m:t>
                            </m:r>
                          </m:e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func>
                            <m:r>
                              <a:rPr lang="en-US" b="0" i="1" smtClean="0">
                                <a:latin typeface="Cambria Math"/>
                              </a:rPr>
                              <m:t>,   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𝜆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=0.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Текс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758758" y="914400"/>
                <a:ext cx="11128442" cy="5411450"/>
              </a:xfrm>
              <a:blipFill rotWithShape="1">
                <a:blip r:embed="rId2"/>
                <a:stretch>
                  <a:fillRect l="-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298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Estimating a Linear Trend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Текст 3"/>
              <p:cNvSpPr>
                <a:spLocks noGrp="1"/>
              </p:cNvSpPr>
              <p:nvPr>
                <p:ph type="body" idx="2"/>
              </p:nvPr>
            </p:nvSpPr>
            <p:spPr>
              <a:xfrm>
                <a:off x="758758" y="1381327"/>
                <a:ext cx="11128442" cy="494452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the monthly price (per pound) of a chicken in the US from mid-2001 to mid-2016 (180 months),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Fit the model: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=2001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12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, 2001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8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12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,…2016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6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12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r>
                  <a:rPr lang="en-US" dirty="0"/>
                  <a:t>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we </a:t>
                </a:r>
                <a:r>
                  <a:rPr lang="en-US" b="1" u="sng" dirty="0"/>
                  <a:t>use Ordinary Least Squares </a:t>
                </a:r>
                <a:r>
                  <a:rPr lang="en-US" dirty="0"/>
                  <a:t>method.</a:t>
                </a:r>
              </a:p>
              <a:p>
                <a:pPr marL="114300" indent="0">
                  <a:buNone/>
                </a:pPr>
                <a:r>
                  <a:rPr lang="en-US" dirty="0"/>
                  <a:t>For this we minimize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the </a:t>
                </a:r>
                <a:r>
                  <a:rPr lang="en-US" i="1" u="sng" dirty="0"/>
                  <a:t>error sum of squares</a:t>
                </a:r>
                <a:r>
                  <a:rPr lang="en-US" dirty="0"/>
                  <a:t>: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𝑄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latin typeface="Cambria Math"/>
                          <a:ea typeface="Cambria Math"/>
                        </a:rPr>
                        <m:t>→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𝑚𝑖𝑛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Текс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758758" y="1381327"/>
                <a:ext cx="11128442" cy="4944523"/>
              </a:xfrm>
              <a:blipFill rotWithShape="1">
                <a:blip r:embed="rId2"/>
                <a:stretch>
                  <a:fillRect l="-55" r="-6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9184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Scatterplot matrices.</a:t>
            </a:r>
            <a:br>
              <a:rPr lang="en-US" sz="4000" b="0" dirty="0"/>
            </a:br>
            <a:endParaRPr lang="ru-R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Текст 3"/>
              <p:cNvSpPr>
                <a:spLocks noGrp="1"/>
              </p:cNvSpPr>
              <p:nvPr>
                <p:ph type="body" idx="2"/>
              </p:nvPr>
            </p:nvSpPr>
            <p:spPr>
              <a:xfrm>
                <a:off x="758758" y="914400"/>
                <a:ext cx="11128442" cy="5411450"/>
              </a:xfrm>
            </p:spPr>
            <p:txBody>
              <a:bodyPr>
                <a:normAutofit lnSpcReduction="10000"/>
              </a:bodyPr>
              <a:lstStyle/>
              <a:p>
                <a:pPr marL="114300" indent="0">
                  <a:buNone/>
                </a:pPr>
                <a:r>
                  <a:rPr lang="en-US" u="sng" dirty="0"/>
                  <a:t>To check for nonlinear relations, it is convenient to display a lagged scatterplot matrix</a:t>
                </a:r>
              </a:p>
              <a:p>
                <a:pPr marL="114300" indent="0">
                  <a:buNone/>
                </a:pPr>
                <a:r>
                  <a:rPr lang="en-US" b="1" dirty="0"/>
                  <a:t>Example 2.8  Scatterplot Matrices, SOI and Recruitment.</a:t>
                </a:r>
              </a:p>
              <a:p>
                <a:pPr marL="114300" indent="0" algn="r">
                  <a:buNone/>
                </a:pPr>
                <a:endParaRPr lang="en-US" sz="2400" dirty="0"/>
              </a:p>
              <a:p>
                <a:pPr marL="114300" indent="0" algn="r">
                  <a:buNone/>
                </a:pPr>
                <a:endParaRPr lang="en-US" sz="2400" dirty="0"/>
              </a:p>
              <a:p>
                <a:pPr marL="114300" indent="0" algn="r">
                  <a:buNone/>
                </a:pPr>
                <a:r>
                  <a:rPr lang="en-US" sz="2400" dirty="0"/>
                  <a:t>Figure displays values of </a:t>
                </a:r>
              </a:p>
              <a:p>
                <a:pPr marL="114300" indent="0" algn="r">
                  <a:buNone/>
                </a:pPr>
                <a:r>
                  <a:rPr lang="en-US" sz="2400" dirty="0"/>
                  <a:t>the SOI,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on the vertical</a:t>
                </a:r>
              </a:p>
              <a:p>
                <a:pPr marL="114300" indent="0" algn="r">
                  <a:buNone/>
                </a:pPr>
                <a:r>
                  <a:rPr lang="en-US" sz="2400" dirty="0"/>
                  <a:t>axis plotted against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/>
                          </a:rPr>
                          <m:t>h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114300" indent="0" algn="r">
                  <a:buNone/>
                </a:pPr>
                <a:r>
                  <a:rPr lang="en-US" sz="2400" dirty="0"/>
                  <a:t>on the horizontal axis</a:t>
                </a:r>
              </a:p>
              <a:p>
                <a:pPr marL="114300" indent="0" algn="r">
                  <a:buNone/>
                </a:pPr>
                <a:endParaRPr lang="en-US" sz="2400" dirty="0"/>
              </a:p>
              <a:p>
                <a:pPr marL="114300" indent="0" algn="r">
                  <a:buNone/>
                </a:pPr>
                <a:r>
                  <a:rPr lang="en-US" sz="2400" dirty="0">
                    <a:solidFill>
                      <a:srgbClr val="0000FF"/>
                    </a:solidFill>
                  </a:rPr>
                  <a:t>lag1.plot(</a:t>
                </a:r>
                <a:r>
                  <a:rPr lang="en-US" sz="2400" dirty="0" err="1">
                    <a:solidFill>
                      <a:srgbClr val="0000FF"/>
                    </a:solidFill>
                  </a:rPr>
                  <a:t>soi</a:t>
                </a:r>
                <a:r>
                  <a:rPr lang="en-US" sz="2400" dirty="0">
                    <a:solidFill>
                      <a:srgbClr val="0000FF"/>
                    </a:solidFill>
                  </a:rPr>
                  <a:t>, 12)</a:t>
                </a:r>
              </a:p>
              <a:p>
                <a:pPr marL="11430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Текс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758758" y="914400"/>
                <a:ext cx="11128442" cy="5411450"/>
              </a:xfrm>
              <a:blipFill rotWithShape="1">
                <a:blip r:embed="rId2"/>
                <a:stretch>
                  <a:fillRect l="-55" t="-113" r="-14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77" y="2336678"/>
            <a:ext cx="7860323" cy="3854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62368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960772" cy="1325563"/>
          </a:xfrm>
        </p:spPr>
        <p:txBody>
          <a:bodyPr>
            <a:normAutofit/>
          </a:bodyPr>
          <a:lstStyle/>
          <a:p>
            <a:r>
              <a:rPr lang="en-US" sz="3600" dirty="0"/>
              <a:t>Example 2.10 Using Regression to Discover a Signal in Noise</a:t>
            </a:r>
            <a:br>
              <a:rPr lang="en-US" sz="3200" dirty="0"/>
            </a:br>
            <a:endParaRPr lang="ru-R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Текст 3"/>
              <p:cNvSpPr>
                <a:spLocks noGrp="1"/>
              </p:cNvSpPr>
              <p:nvPr>
                <p:ph type="body" idx="2"/>
              </p:nvPr>
            </p:nvSpPr>
            <p:spPr>
              <a:xfrm>
                <a:off x="758758" y="914400"/>
                <a:ext cx="11128442" cy="5411450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be a generated (n=500) observations from the model 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𝜋𝜔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r>
                  <a:rPr lang="en-US" dirty="0"/>
                  <a:t>where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𝜔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50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, </m:t>
                    </m:r>
                    <m:r>
                      <a:rPr lang="en-US" b="0" i="1" smtClean="0">
                        <a:latin typeface="Cambria Math"/>
                      </a:rPr>
                      <m:t>𝐴</m:t>
                    </m:r>
                    <m:r>
                      <a:rPr lang="en-US" b="0" i="1" smtClean="0">
                        <a:latin typeface="Cambria Math"/>
                      </a:rPr>
                      <m:t>=2,  </m:t>
                    </m:r>
                    <m:r>
                      <a:rPr lang="en-US" b="0" i="1" smtClean="0">
                        <a:latin typeface="Cambria Math"/>
                      </a:rPr>
                      <m:t>𝜙</m:t>
                    </m:r>
                    <m:r>
                      <a:rPr lang="en-US" b="0" i="1" smtClean="0">
                        <a:latin typeface="Cambria Math"/>
                      </a:rPr>
                      <m:t>=0.6</m:t>
                    </m:r>
                    <m:r>
                      <a:rPr lang="en-US" b="0" i="1" smtClean="0">
                        <a:latin typeface="Cambria Math"/>
                      </a:rPr>
                      <m:t>𝜋</m:t>
                    </m:r>
                    <m:r>
                      <a:rPr lang="en-US" b="0" i="1" smtClean="0">
                        <a:latin typeface="Cambria Math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=5;</m:t>
                    </m:r>
                  </m:oMath>
                </a14:m>
                <a:endParaRPr lang="en-US" b="0" dirty="0"/>
              </a:p>
              <a:p>
                <a:pPr marL="114300" indent="0">
                  <a:buNone/>
                </a:pPr>
                <a:r>
                  <a:rPr lang="en-US" dirty="0"/>
                  <a:t>Using equality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±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𝛽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𝛼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𝛽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/>
                      </a:rPr>
                      <m:t>∓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𝛼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𝛽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this model can be written in the usual linear regression form given by (no intercept term is needed here) 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50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50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r>
                  <a:rPr lang="en-US" dirty="0"/>
                  <a:t>OLS method gives estimators: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/>
                      </a:rPr>
                      <m:t>=−0.74, 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/>
                      </a:rPr>
                      <m:t>=</m:t>
                    </m:r>
                    <m:r>
                      <a:rPr lang="en-US" b="0" i="0" dirty="0" smtClean="0">
                        <a:latin typeface="Cambria Math"/>
                      </a:rPr>
                      <m:t>−1.99 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/>
                      </a:rPr>
                      <m:t>with</m:t>
                    </m:r>
                    <m:r>
                      <a:rPr lang="en-US" b="0" i="0" dirty="0" smtClean="0">
                        <a:latin typeface="Cambria Math"/>
                      </a:rPr>
                      <m:t> 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/>
                          </a:rPr>
                          <m:t>w</m:t>
                        </m:r>
                      </m:sub>
                    </m:sSub>
                    <m:r>
                      <a:rPr lang="en-US" b="0" i="0" dirty="0" smtClean="0">
                        <a:latin typeface="Cambria Math"/>
                      </a:rPr>
                      <m:t>=5.18.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Текс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758758" y="914400"/>
                <a:ext cx="11128442" cy="5411450"/>
              </a:xfrm>
              <a:blipFill rotWithShape="1">
                <a:blip r:embed="rId2"/>
                <a:stretch>
                  <a:fillRect l="-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5619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0"/>
            <a:ext cx="12118429" cy="1325563"/>
          </a:xfrm>
        </p:spPr>
        <p:txBody>
          <a:bodyPr>
            <a:noAutofit/>
          </a:bodyPr>
          <a:lstStyle/>
          <a:p>
            <a:r>
              <a:rPr lang="en-US" sz="3200" dirty="0"/>
              <a:t>Example 2.10 continued. Using Regression to Discover a Signal in Noise</a:t>
            </a:r>
            <a:br>
              <a:rPr lang="en-US" sz="3200" b="0" dirty="0"/>
            </a:br>
            <a:endParaRPr lang="ru-RU" sz="3200" dirty="0"/>
          </a:p>
        </p:txBody>
      </p:sp>
      <p:sp>
        <p:nvSpPr>
          <p:cNvPr id="4" name="Текст 3"/>
          <p:cNvSpPr>
            <a:spLocks noGrp="1"/>
          </p:cNvSpPr>
          <p:nvPr>
            <p:ph type="body" idx="2"/>
          </p:nvPr>
        </p:nvSpPr>
        <p:spPr>
          <a:xfrm>
            <a:off x="758758" y="914400"/>
            <a:ext cx="11128442" cy="5411450"/>
          </a:xfrm>
        </p:spPr>
        <p:txBody>
          <a:bodyPr>
            <a:normAutofit fontScale="92500" lnSpcReduction="20000"/>
          </a:bodyPr>
          <a:lstStyle/>
          <a:p>
            <a:pPr marL="114300" indent="0">
              <a:buNone/>
            </a:pPr>
            <a:r>
              <a:rPr lang="en-US" sz="2400" dirty="0" err="1">
                <a:solidFill>
                  <a:srgbClr val="0070C0"/>
                </a:solidFill>
              </a:rPr>
              <a:t>set.seed</a:t>
            </a:r>
            <a:r>
              <a:rPr lang="en-US" sz="2400" dirty="0">
                <a:solidFill>
                  <a:srgbClr val="0070C0"/>
                </a:solidFill>
              </a:rPr>
              <a:t>(90210)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# so you can reproduce these results</a:t>
            </a:r>
          </a:p>
          <a:p>
            <a:pPr marL="11430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x = 2*</a:t>
            </a:r>
            <a:r>
              <a:rPr lang="en-US" sz="2400" dirty="0" err="1">
                <a:solidFill>
                  <a:srgbClr val="0070C0"/>
                </a:solidFill>
              </a:rPr>
              <a:t>cos</a:t>
            </a:r>
            <a:r>
              <a:rPr lang="en-US" sz="2400" dirty="0">
                <a:solidFill>
                  <a:srgbClr val="0070C0"/>
                </a:solidFill>
              </a:rPr>
              <a:t>(2*pi*1:500/50 + .6*pi) + </a:t>
            </a:r>
            <a:r>
              <a:rPr lang="en-US" sz="2400" dirty="0" err="1">
                <a:solidFill>
                  <a:srgbClr val="0070C0"/>
                </a:solidFill>
              </a:rPr>
              <a:t>rnorm</a:t>
            </a:r>
            <a:r>
              <a:rPr lang="en-US" sz="2400" dirty="0">
                <a:solidFill>
                  <a:srgbClr val="0070C0"/>
                </a:solidFill>
              </a:rPr>
              <a:t>(500,0,5)</a:t>
            </a:r>
          </a:p>
          <a:p>
            <a:pPr marL="11430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z1 = </a:t>
            </a:r>
            <a:r>
              <a:rPr lang="en-US" sz="2400" dirty="0" err="1">
                <a:solidFill>
                  <a:srgbClr val="0070C0"/>
                </a:solidFill>
              </a:rPr>
              <a:t>cos</a:t>
            </a:r>
            <a:r>
              <a:rPr lang="en-US" sz="2400" dirty="0">
                <a:solidFill>
                  <a:srgbClr val="0070C0"/>
                </a:solidFill>
              </a:rPr>
              <a:t>(2*pi*1:500/50)</a:t>
            </a:r>
          </a:p>
          <a:p>
            <a:pPr marL="11430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z2 = sin(2*pi*1:500/50)</a:t>
            </a:r>
          </a:p>
          <a:p>
            <a:pPr marL="11430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summary(fit &lt;- lm(x~0+z1+z2))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# zero to exclude the intercept</a:t>
            </a:r>
          </a:p>
          <a:p>
            <a:pPr marL="1028700" lvl="2" indent="0">
              <a:buNone/>
            </a:pPr>
            <a:r>
              <a:rPr lang="en-US" dirty="0">
                <a:solidFill>
                  <a:srgbClr val="7030A0"/>
                </a:solidFill>
              </a:rPr>
              <a:t>Coefficients:</a:t>
            </a:r>
          </a:p>
          <a:p>
            <a:pPr marL="1028700" lvl="2" indent="0">
              <a:buNone/>
            </a:pPr>
            <a:r>
              <a:rPr lang="uk-UA" dirty="0">
                <a:solidFill>
                  <a:srgbClr val="7030A0"/>
                </a:solidFill>
              </a:rPr>
              <a:t>            </a:t>
            </a:r>
            <a:r>
              <a:rPr lang="en-US" dirty="0">
                <a:solidFill>
                  <a:srgbClr val="7030A0"/>
                </a:solidFill>
              </a:rPr>
              <a:t>Estimate Std. </a:t>
            </a:r>
            <a:r>
              <a:rPr lang="uk-UA" dirty="0">
                <a:solidFill>
                  <a:srgbClr val="7030A0"/>
                </a:solidFill>
              </a:rPr>
              <a:t>  </a:t>
            </a:r>
            <a:r>
              <a:rPr lang="en-US" dirty="0">
                <a:solidFill>
                  <a:srgbClr val="7030A0"/>
                </a:solidFill>
              </a:rPr>
              <a:t>Error </a:t>
            </a:r>
            <a:r>
              <a:rPr lang="uk-UA" dirty="0">
                <a:solidFill>
                  <a:srgbClr val="7030A0"/>
                </a:solidFill>
              </a:rPr>
              <a:t>    </a:t>
            </a:r>
            <a:r>
              <a:rPr lang="en-US" dirty="0">
                <a:solidFill>
                  <a:srgbClr val="7030A0"/>
                </a:solidFill>
              </a:rPr>
              <a:t>t value</a:t>
            </a:r>
          </a:p>
          <a:p>
            <a:pPr marL="1028700" lvl="2" indent="0">
              <a:buNone/>
            </a:pPr>
            <a:r>
              <a:rPr lang="en-US" dirty="0">
                <a:solidFill>
                  <a:srgbClr val="7030A0"/>
                </a:solidFill>
              </a:rPr>
              <a:t>z1 </a:t>
            </a:r>
            <a:r>
              <a:rPr lang="uk-UA" dirty="0">
                <a:solidFill>
                  <a:srgbClr val="7030A0"/>
                </a:solidFill>
              </a:rPr>
              <a:t>     </a:t>
            </a:r>
            <a:r>
              <a:rPr lang="en-US" dirty="0">
                <a:solidFill>
                  <a:srgbClr val="7030A0"/>
                </a:solidFill>
              </a:rPr>
              <a:t>-0.7442</a:t>
            </a:r>
            <a:r>
              <a:rPr lang="uk-UA" dirty="0">
                <a:solidFill>
                  <a:srgbClr val="7030A0"/>
                </a:solidFill>
              </a:rPr>
              <a:t>              </a:t>
            </a:r>
            <a:r>
              <a:rPr lang="en-US" dirty="0">
                <a:solidFill>
                  <a:srgbClr val="7030A0"/>
                </a:solidFill>
              </a:rPr>
              <a:t> 0.3274</a:t>
            </a:r>
            <a:r>
              <a:rPr lang="uk-UA" dirty="0">
                <a:solidFill>
                  <a:srgbClr val="7030A0"/>
                </a:solidFill>
              </a:rPr>
              <a:t>  </a:t>
            </a:r>
            <a:r>
              <a:rPr lang="en-US" dirty="0">
                <a:solidFill>
                  <a:srgbClr val="7030A0"/>
                </a:solidFill>
              </a:rPr>
              <a:t> -2.273</a:t>
            </a:r>
          </a:p>
          <a:p>
            <a:pPr marL="1028700" lvl="2" indent="0">
              <a:buNone/>
            </a:pPr>
            <a:r>
              <a:rPr lang="en-US" dirty="0">
                <a:solidFill>
                  <a:srgbClr val="7030A0"/>
                </a:solidFill>
              </a:rPr>
              <a:t>Z2</a:t>
            </a:r>
            <a:r>
              <a:rPr lang="uk-UA" dirty="0">
                <a:solidFill>
                  <a:srgbClr val="7030A0"/>
                </a:solidFill>
              </a:rPr>
              <a:t>     </a:t>
            </a:r>
            <a:r>
              <a:rPr lang="en-US" dirty="0">
                <a:solidFill>
                  <a:srgbClr val="7030A0"/>
                </a:solidFill>
              </a:rPr>
              <a:t> -1.9949 </a:t>
            </a:r>
            <a:r>
              <a:rPr lang="uk-UA" dirty="0">
                <a:solidFill>
                  <a:srgbClr val="7030A0"/>
                </a:solidFill>
              </a:rPr>
              <a:t>              </a:t>
            </a:r>
            <a:r>
              <a:rPr lang="en-US" dirty="0">
                <a:solidFill>
                  <a:srgbClr val="7030A0"/>
                </a:solidFill>
              </a:rPr>
              <a:t>0.3274 </a:t>
            </a:r>
            <a:r>
              <a:rPr lang="uk-UA" dirty="0">
                <a:solidFill>
                  <a:srgbClr val="7030A0"/>
                </a:solidFill>
              </a:rPr>
              <a:t>  </a:t>
            </a:r>
            <a:r>
              <a:rPr lang="en-US" dirty="0">
                <a:solidFill>
                  <a:srgbClr val="7030A0"/>
                </a:solidFill>
              </a:rPr>
              <a:t>-6.093</a:t>
            </a:r>
            <a:endParaRPr lang="uk-UA" dirty="0">
              <a:solidFill>
                <a:srgbClr val="7030A0"/>
              </a:solidFill>
            </a:endParaRPr>
          </a:p>
          <a:p>
            <a:pPr marL="1028700" lvl="2" indent="0">
              <a:buNone/>
            </a:pPr>
            <a:r>
              <a:rPr lang="en-US" dirty="0">
                <a:solidFill>
                  <a:srgbClr val="7030A0"/>
                </a:solidFill>
              </a:rPr>
              <a:t>Residual standard error:</a:t>
            </a:r>
            <a:endParaRPr lang="uk-UA" dirty="0">
              <a:solidFill>
                <a:srgbClr val="7030A0"/>
              </a:solidFill>
            </a:endParaRPr>
          </a:p>
          <a:p>
            <a:pPr marL="1028700" lvl="2" indent="0">
              <a:buNone/>
            </a:pPr>
            <a:r>
              <a:rPr lang="en-US" dirty="0">
                <a:solidFill>
                  <a:srgbClr val="7030A0"/>
                </a:solidFill>
              </a:rPr>
              <a:t> 5.177 on 498 degrees of freedom</a:t>
            </a:r>
          </a:p>
          <a:p>
            <a:pPr marL="11430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par(</a:t>
            </a:r>
            <a:r>
              <a:rPr lang="en-US" sz="2400" dirty="0" err="1">
                <a:solidFill>
                  <a:srgbClr val="0070C0"/>
                </a:solidFill>
              </a:rPr>
              <a:t>mfrow</a:t>
            </a:r>
            <a:r>
              <a:rPr lang="en-US" sz="2400" dirty="0">
                <a:solidFill>
                  <a:srgbClr val="0070C0"/>
                </a:solidFill>
              </a:rPr>
              <a:t>=c(2,1))</a:t>
            </a:r>
          </a:p>
          <a:p>
            <a:pPr marL="114300" indent="0">
              <a:buNone/>
            </a:pPr>
            <a:r>
              <a:rPr lang="en-US" sz="2400" dirty="0" err="1">
                <a:solidFill>
                  <a:srgbClr val="0070C0"/>
                </a:solidFill>
              </a:rPr>
              <a:t>plot.ts</a:t>
            </a:r>
            <a:r>
              <a:rPr lang="en-US" sz="2400" dirty="0">
                <a:solidFill>
                  <a:srgbClr val="0070C0"/>
                </a:solidFill>
              </a:rPr>
              <a:t>(x)</a:t>
            </a:r>
          </a:p>
          <a:p>
            <a:pPr marL="114300" indent="0">
              <a:buNone/>
            </a:pPr>
            <a:r>
              <a:rPr lang="en-US" sz="2400" dirty="0" err="1">
                <a:solidFill>
                  <a:srgbClr val="0070C0"/>
                </a:solidFill>
              </a:rPr>
              <a:t>plot.ts</a:t>
            </a:r>
            <a:r>
              <a:rPr lang="en-US" sz="2400" dirty="0">
                <a:solidFill>
                  <a:srgbClr val="0070C0"/>
                </a:solidFill>
              </a:rPr>
              <a:t>(x, col=8, </a:t>
            </a:r>
            <a:r>
              <a:rPr lang="en-US" sz="2400" dirty="0" err="1">
                <a:solidFill>
                  <a:srgbClr val="0070C0"/>
                </a:solidFill>
              </a:rPr>
              <a:t>ylab</a:t>
            </a:r>
            <a:r>
              <a:rPr lang="en-US" sz="2400" dirty="0">
                <a:solidFill>
                  <a:srgbClr val="0070C0"/>
                </a:solidFill>
              </a:rPr>
              <a:t>=expression(hat(x)))</a:t>
            </a:r>
          </a:p>
          <a:p>
            <a:pPr marL="11430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lines(fitted(fit), col=2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42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255" y="2917708"/>
            <a:ext cx="6243011" cy="32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35204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0"/>
            <a:ext cx="9601200" cy="1325563"/>
          </a:xfrm>
        </p:spPr>
        <p:txBody>
          <a:bodyPr>
            <a:normAutofit/>
          </a:bodyPr>
          <a:lstStyle/>
          <a:p>
            <a:pPr algn="ctr"/>
            <a:r>
              <a:rPr lang="en-CA" sz="4000" dirty="0">
                <a:solidFill>
                  <a:srgbClr val="0070C0"/>
                </a:solidFill>
              </a:rPr>
              <a:t>Exploratory analysis quiz. Qualitative 1</a:t>
            </a:r>
            <a:endParaRPr lang="ru-RU" sz="4000" dirty="0"/>
          </a:p>
        </p:txBody>
      </p:sp>
      <p:sp>
        <p:nvSpPr>
          <p:cNvPr id="4" name="Текст 3"/>
          <p:cNvSpPr>
            <a:spLocks noGrp="1"/>
          </p:cNvSpPr>
          <p:nvPr>
            <p:ph type="body" idx="2"/>
          </p:nvPr>
        </p:nvSpPr>
        <p:spPr>
          <a:xfrm>
            <a:off x="758758" y="914400"/>
            <a:ext cx="11128442" cy="541145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endParaRPr lang="ru-RU" dirty="0"/>
          </a:p>
          <a:p>
            <a:pPr marL="114300" indent="0">
              <a:buNone/>
            </a:pPr>
            <a:r>
              <a:rPr lang="en-US" dirty="0"/>
              <a:t>1. </a:t>
            </a:r>
            <a:r>
              <a:rPr lang="en-CA" dirty="0"/>
              <a:t>We perform an exploratory analysis of a time series to extract structural features, thus converting the series to chaotic. Our original series looks continuous. Which operation seems appropriate to remove continuity?</a:t>
            </a:r>
          </a:p>
          <a:p>
            <a:pPr marL="114300" indent="0">
              <a:buNone/>
            </a:pPr>
            <a:r>
              <a:rPr lang="en-CA" dirty="0"/>
              <a:t> </a:t>
            </a:r>
          </a:p>
          <a:p>
            <a:pPr marL="628650" indent="-514350">
              <a:buFont typeface="+mj-lt"/>
              <a:buAutoNum type="alphaUcPeriod"/>
            </a:pPr>
            <a:r>
              <a:rPr lang="en-CA" dirty="0"/>
              <a:t>Difference</a:t>
            </a:r>
          </a:p>
          <a:p>
            <a:pPr marL="628650" indent="-514350">
              <a:buFont typeface="+mj-lt"/>
              <a:buAutoNum type="alphaUcPeriod"/>
            </a:pPr>
            <a:r>
              <a:rPr lang="en-CA" dirty="0"/>
              <a:t>Logarithm</a:t>
            </a:r>
          </a:p>
          <a:p>
            <a:pPr marL="628650" indent="-514350">
              <a:buFont typeface="+mj-lt"/>
              <a:buAutoNum type="alphaUcPeriod"/>
            </a:pPr>
            <a:r>
              <a:rPr lang="en-CA" dirty="0"/>
              <a:t>Backshift</a:t>
            </a:r>
          </a:p>
          <a:p>
            <a:pPr marL="628650" indent="-514350">
              <a:buFont typeface="+mj-lt"/>
              <a:buAutoNum type="alphaUcPeriod"/>
            </a:pPr>
            <a:r>
              <a:rPr lang="en-CA" dirty="0"/>
              <a:t>Multiplication by a constant</a:t>
            </a:r>
          </a:p>
          <a:p>
            <a:pPr marL="114300" indent="0">
              <a:buNone/>
            </a:pPr>
            <a:endParaRPr lang="en-CA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CA" dirty="0"/>
          </a:p>
          <a:p>
            <a:pPr marL="628650" indent="-514350" fontAlgn="ctr">
              <a:buFont typeface="+mj-lt"/>
              <a:buAutoNum type="alphaUcPeriod"/>
            </a:pPr>
            <a:endParaRPr lang="en-CA" dirty="0"/>
          </a:p>
          <a:p>
            <a:pPr marL="114300" indent="0">
              <a:buNone/>
            </a:pPr>
            <a:endParaRPr lang="en-CA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9709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0"/>
            <a:ext cx="9601200" cy="1325563"/>
          </a:xfrm>
        </p:spPr>
        <p:txBody>
          <a:bodyPr>
            <a:normAutofit/>
          </a:bodyPr>
          <a:lstStyle/>
          <a:p>
            <a:r>
              <a:rPr lang="en-CA" sz="4000" dirty="0">
                <a:solidFill>
                  <a:srgbClr val="0070C0"/>
                </a:solidFill>
              </a:rPr>
              <a:t>Exploratory analysis quiz. Qualitative 2</a:t>
            </a:r>
            <a:br>
              <a:rPr lang="en-US" sz="4000" b="0" dirty="0"/>
            </a:br>
            <a:endParaRPr lang="ru-RU" sz="4000" dirty="0"/>
          </a:p>
        </p:txBody>
      </p:sp>
      <p:sp>
        <p:nvSpPr>
          <p:cNvPr id="4" name="Текст 3"/>
          <p:cNvSpPr>
            <a:spLocks noGrp="1"/>
          </p:cNvSpPr>
          <p:nvPr>
            <p:ph type="body" idx="2"/>
          </p:nvPr>
        </p:nvSpPr>
        <p:spPr>
          <a:xfrm>
            <a:off x="758758" y="914400"/>
            <a:ext cx="11128442" cy="541145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2. </a:t>
            </a:r>
            <a:r>
              <a:rPr lang="en-CA" dirty="0"/>
              <a:t>We perform an exploratory analysis. The distribution of our time series seems right skewed, so the small values occur more often than the large ones. We want to </a:t>
            </a:r>
            <a:r>
              <a:rPr lang="en-CA" dirty="0" err="1"/>
              <a:t>symmetricize</a:t>
            </a:r>
            <a:r>
              <a:rPr lang="en-CA" dirty="0"/>
              <a:t> the distribution. Which operation is appropriate?</a:t>
            </a:r>
          </a:p>
          <a:p>
            <a:pPr marL="114300" indent="0">
              <a:buNone/>
            </a:pPr>
            <a:endParaRPr lang="en-CA" dirty="0"/>
          </a:p>
          <a:p>
            <a:pPr marL="628650" indent="-514350">
              <a:buFont typeface="+mj-lt"/>
              <a:buAutoNum type="alphaUcPeriod"/>
            </a:pPr>
            <a:r>
              <a:rPr lang="en-CA" dirty="0"/>
              <a:t>Difference</a:t>
            </a:r>
          </a:p>
          <a:p>
            <a:pPr marL="628650" indent="-514350">
              <a:buFont typeface="+mj-lt"/>
              <a:buAutoNum type="alphaUcPeriod"/>
            </a:pPr>
            <a:r>
              <a:rPr lang="en-CA" dirty="0"/>
              <a:t>Logarithm</a:t>
            </a:r>
          </a:p>
          <a:p>
            <a:pPr marL="628650" indent="-514350">
              <a:buFont typeface="+mj-lt"/>
              <a:buAutoNum type="alphaUcPeriod"/>
            </a:pPr>
            <a:r>
              <a:rPr lang="en-CA" dirty="0"/>
              <a:t>Backshift</a:t>
            </a:r>
          </a:p>
          <a:p>
            <a:pPr marL="628650" indent="-514350">
              <a:buFont typeface="+mj-lt"/>
              <a:buAutoNum type="alphaUcPeriod"/>
            </a:pPr>
            <a:r>
              <a:rPr lang="en-CA" dirty="0"/>
              <a:t>Multiplication by a constant</a:t>
            </a:r>
          </a:p>
          <a:p>
            <a:pPr marL="114300" indent="0">
              <a:buNone/>
            </a:pPr>
            <a:endParaRPr lang="en-CA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CA" dirty="0"/>
          </a:p>
          <a:p>
            <a:pPr marL="628650" indent="-514350" fontAlgn="ctr">
              <a:buFont typeface="+mj-lt"/>
              <a:buAutoNum type="alphaUcPeriod"/>
            </a:pPr>
            <a:endParaRPr lang="en-CA" dirty="0"/>
          </a:p>
          <a:p>
            <a:pPr marL="114300" indent="0">
              <a:buNone/>
            </a:pPr>
            <a:endParaRPr lang="en-CA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4505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0"/>
            <a:ext cx="9601200" cy="1325563"/>
          </a:xfrm>
        </p:spPr>
        <p:txBody>
          <a:bodyPr>
            <a:normAutofit/>
          </a:bodyPr>
          <a:lstStyle/>
          <a:p>
            <a:r>
              <a:rPr lang="en-CA" sz="4000" dirty="0">
                <a:solidFill>
                  <a:srgbClr val="0070C0"/>
                </a:solidFill>
              </a:rPr>
              <a:t>Exploratory analysis quiz. Qualitative 3</a:t>
            </a:r>
            <a:br>
              <a:rPr lang="en-US" sz="4000" b="0" dirty="0"/>
            </a:br>
            <a:endParaRPr lang="ru-RU" sz="4000" dirty="0"/>
          </a:p>
        </p:txBody>
      </p:sp>
      <p:sp>
        <p:nvSpPr>
          <p:cNvPr id="4" name="Текст 3"/>
          <p:cNvSpPr>
            <a:spLocks noGrp="1"/>
          </p:cNvSpPr>
          <p:nvPr>
            <p:ph type="body" idx="2"/>
          </p:nvPr>
        </p:nvSpPr>
        <p:spPr>
          <a:xfrm>
            <a:off x="758758" y="914400"/>
            <a:ext cx="11128442" cy="541145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3. </a:t>
            </a:r>
            <a:r>
              <a:rPr lang="en-CA" dirty="0"/>
              <a:t>We perform an exploratory analysis. The series seems to follow some trend. How to extract it?</a:t>
            </a:r>
          </a:p>
          <a:p>
            <a:pPr marL="114300" indent="0">
              <a:buNone/>
            </a:pPr>
            <a:endParaRPr lang="en-CA" dirty="0"/>
          </a:p>
          <a:p>
            <a:pPr marL="628650" indent="-514350">
              <a:buFont typeface="+mj-lt"/>
              <a:buAutoNum type="alphaUcPeriod"/>
            </a:pPr>
            <a:r>
              <a:rPr lang="en-CA" dirty="0"/>
              <a:t>Regress the original series onto some function, and subtract the fitted values from the original.</a:t>
            </a:r>
          </a:p>
          <a:p>
            <a:pPr marL="628650" indent="-514350">
              <a:buFont typeface="+mj-lt"/>
              <a:buAutoNum type="alphaUcPeriod"/>
            </a:pPr>
            <a:r>
              <a:rPr lang="en-CA" dirty="0"/>
              <a:t>Regress the original series onto some function, and subtract the residuals from the original.</a:t>
            </a:r>
          </a:p>
          <a:p>
            <a:pPr marL="628650" indent="-514350">
              <a:buFont typeface="+mj-lt"/>
              <a:buAutoNum type="alphaUcPeriod"/>
            </a:pPr>
            <a:r>
              <a:rPr lang="en-CA" dirty="0"/>
              <a:t>Apply a lagged difference. </a:t>
            </a:r>
          </a:p>
          <a:p>
            <a:pPr marL="628650" indent="-514350">
              <a:buFont typeface="+mj-lt"/>
              <a:buAutoNum type="alphaUcPeriod"/>
            </a:pPr>
            <a:r>
              <a:rPr lang="en-CA" dirty="0"/>
              <a:t>Apply logarithm</a:t>
            </a:r>
          </a:p>
          <a:p>
            <a:pPr marL="114300" indent="0">
              <a:buNone/>
            </a:pPr>
            <a:endParaRPr lang="en-CA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CA" dirty="0"/>
          </a:p>
          <a:p>
            <a:pPr marL="628650" indent="-514350" fontAlgn="ctr">
              <a:buFont typeface="+mj-lt"/>
              <a:buAutoNum type="alphaUcPeriod"/>
            </a:pPr>
            <a:endParaRPr lang="en-CA" dirty="0"/>
          </a:p>
          <a:p>
            <a:pPr marL="114300" indent="0">
              <a:buNone/>
            </a:pPr>
            <a:endParaRPr lang="en-CA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0231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0"/>
            <a:ext cx="9601200" cy="1325563"/>
          </a:xfrm>
        </p:spPr>
        <p:txBody>
          <a:bodyPr>
            <a:normAutofit/>
          </a:bodyPr>
          <a:lstStyle/>
          <a:p>
            <a:r>
              <a:rPr lang="en-CA" sz="4000" dirty="0">
                <a:solidFill>
                  <a:srgbClr val="0070C0"/>
                </a:solidFill>
              </a:rPr>
              <a:t>Exploratory analysis quiz. Qualitative 4</a:t>
            </a:r>
            <a:br>
              <a:rPr lang="en-US" sz="4000" b="0" dirty="0"/>
            </a:br>
            <a:endParaRPr lang="ru-RU" sz="4000" dirty="0"/>
          </a:p>
        </p:txBody>
      </p:sp>
      <p:sp>
        <p:nvSpPr>
          <p:cNvPr id="4" name="Текст 3"/>
          <p:cNvSpPr>
            <a:spLocks noGrp="1"/>
          </p:cNvSpPr>
          <p:nvPr>
            <p:ph type="body" idx="2"/>
          </p:nvPr>
        </p:nvSpPr>
        <p:spPr>
          <a:xfrm>
            <a:off x="758758" y="914400"/>
            <a:ext cx="11128442" cy="5411450"/>
          </a:xfrm>
        </p:spPr>
        <p:txBody>
          <a:bodyPr>
            <a:normAutofit fontScale="77500" lnSpcReduction="20000"/>
          </a:bodyPr>
          <a:lstStyle/>
          <a:p>
            <a:pPr marL="114300" indent="0">
              <a:buNone/>
            </a:pPr>
            <a:r>
              <a:rPr lang="en-CA" dirty="0"/>
              <a:t>4. We perform an exploratory analysis of the series of asset A prices. We also have two other series - price of asset B and price of asset C. We want to choose between B and C - which one is a better predictor for A. Below we have scatter plots of (A </a:t>
            </a:r>
            <a:r>
              <a:rPr lang="en-CA" dirty="0" err="1"/>
              <a:t>vs</a:t>
            </a:r>
            <a:r>
              <a:rPr lang="en-CA" dirty="0"/>
              <a:t> B) and (A </a:t>
            </a:r>
            <a:r>
              <a:rPr lang="en-CA" dirty="0" err="1"/>
              <a:t>vs</a:t>
            </a:r>
            <a:r>
              <a:rPr lang="en-CA" dirty="0"/>
              <a:t> C). Which predictor would you choose?</a:t>
            </a:r>
          </a:p>
          <a:p>
            <a:pPr marL="114300" indent="0">
              <a:buNone/>
            </a:pPr>
            <a:endParaRPr lang="en-CA" dirty="0"/>
          </a:p>
          <a:p>
            <a:pPr marL="114300" indent="0">
              <a:buNone/>
            </a:pPr>
            <a:r>
              <a:rPr lang="en-CA" dirty="0"/>
              <a:t> </a:t>
            </a:r>
          </a:p>
          <a:p>
            <a:pPr marL="114300" indent="0">
              <a:buNone/>
            </a:pPr>
            <a:endParaRPr lang="en-CA" dirty="0"/>
          </a:p>
          <a:p>
            <a:pPr marL="114300" indent="0">
              <a:buNone/>
            </a:pPr>
            <a:endParaRPr lang="en-CA" dirty="0"/>
          </a:p>
          <a:p>
            <a:pPr marL="114300" indent="0">
              <a:buNone/>
            </a:pPr>
            <a:endParaRPr lang="en-CA" dirty="0"/>
          </a:p>
          <a:p>
            <a:pPr marL="114300" indent="0">
              <a:buNone/>
            </a:pPr>
            <a:endParaRPr lang="en-CA" dirty="0"/>
          </a:p>
          <a:p>
            <a:pPr marL="114300" indent="0">
              <a:buNone/>
            </a:pPr>
            <a:endParaRPr lang="en-CA" dirty="0"/>
          </a:p>
          <a:p>
            <a:pPr marL="628650" indent="-514350">
              <a:buFont typeface="+mj-lt"/>
              <a:buAutoNum type="alphaUcPeriod"/>
            </a:pPr>
            <a:r>
              <a:rPr lang="en-CA" dirty="0"/>
              <a:t>B</a:t>
            </a:r>
          </a:p>
          <a:p>
            <a:pPr marL="628650" indent="-514350">
              <a:buFont typeface="+mj-lt"/>
              <a:buAutoNum type="alphaUcPeriod"/>
            </a:pPr>
            <a:r>
              <a:rPr lang="en-CA" dirty="0"/>
              <a:t>C</a:t>
            </a:r>
          </a:p>
          <a:p>
            <a:pPr marL="628650" indent="-514350">
              <a:buFont typeface="+mj-lt"/>
              <a:buAutoNum type="alphaUcPeriod"/>
            </a:pPr>
            <a:r>
              <a:rPr lang="en-CA" dirty="0"/>
              <a:t>Neither</a:t>
            </a:r>
          </a:p>
          <a:p>
            <a:pPr marL="628650" indent="-514350">
              <a:buFont typeface="+mj-lt"/>
              <a:buAutoNum type="alphaUcPeriod"/>
            </a:pPr>
            <a:r>
              <a:rPr lang="en-CA" dirty="0"/>
              <a:t>Can not be determined</a:t>
            </a:r>
          </a:p>
          <a:p>
            <a:pPr marL="114300" indent="0">
              <a:buNone/>
            </a:pPr>
            <a:endParaRPr lang="en-CA" dirty="0"/>
          </a:p>
          <a:p>
            <a:pPr marL="114300" indent="0">
              <a:buNone/>
            </a:pPr>
            <a:endParaRPr lang="en-CA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CA" dirty="0"/>
          </a:p>
          <a:p>
            <a:pPr marL="628650" indent="-514350" fontAlgn="ctr">
              <a:buFont typeface="+mj-lt"/>
              <a:buAutoNum type="alphaUcPeriod"/>
            </a:pPr>
            <a:endParaRPr lang="en-CA" dirty="0"/>
          </a:p>
          <a:p>
            <a:pPr marL="114300" indent="0">
              <a:buNone/>
            </a:pPr>
            <a:endParaRPr lang="en-CA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46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94" y="2116162"/>
            <a:ext cx="10032139" cy="218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82172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0"/>
            <a:ext cx="9601200" cy="1325563"/>
          </a:xfrm>
        </p:spPr>
        <p:txBody>
          <a:bodyPr>
            <a:normAutofit/>
          </a:bodyPr>
          <a:lstStyle/>
          <a:p>
            <a:r>
              <a:rPr lang="en-CA" sz="4000" dirty="0">
                <a:solidFill>
                  <a:srgbClr val="0070C0"/>
                </a:solidFill>
              </a:rPr>
              <a:t>Exploratory analysis quiz. Quantitative 1 </a:t>
            </a:r>
            <a:endParaRPr lang="ru-R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Текст 3"/>
              <p:cNvSpPr>
                <a:spLocks noGrp="1"/>
              </p:cNvSpPr>
              <p:nvPr>
                <p:ph type="body" idx="2"/>
              </p:nvPr>
            </p:nvSpPr>
            <p:spPr>
              <a:xfrm>
                <a:off x="758758" y="914400"/>
                <a:ext cx="11128442" cy="5411450"/>
              </a:xfrm>
            </p:spPr>
            <p:txBody>
              <a:bodyPr>
                <a:normAutofit/>
              </a:bodyPr>
              <a:lstStyle/>
              <a:p>
                <a:pPr marL="0" lvl="0" indent="0" eaLnBrk="0" fontAlgn="ctr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r>
                  <a:rPr lang="ru-RU" altLang="ru-RU" dirty="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rPr>
                  <a:t>Assume that the series  has the form </a:t>
                </a: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ru-RU" altLang="ru-RU" i="1" dirty="0" smtClean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𝑥</m:t>
                        </m:r>
                      </m:e>
                      <m:sub>
                        <m:r>
                          <a:rPr lang="ru-RU" altLang="ru-RU" i="1" dirty="0" smtClean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ru-RU" altLang="ru-RU" i="1" dirty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=</m:t>
                    </m:r>
                    <m:sSub>
                      <m:sSubPr>
                        <m:ctrlPr>
                          <a:rPr lang="en-US" altLang="ru-RU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ru-RU" altLang="ru-RU" i="1" dirty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𝜇</m:t>
                        </m:r>
                      </m:e>
                      <m:sub>
                        <m:r>
                          <a:rPr lang="ru-RU" altLang="ru-RU" i="1" dirty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ru-RU" altLang="ru-RU" i="1" dirty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+</m:t>
                    </m:r>
                    <m:sSub>
                      <m:sSubPr>
                        <m:ctrlPr>
                          <a:rPr lang="en-US" altLang="ru-RU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ru-RU" altLang="ru-RU" i="1" dirty="0" smtClean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𝑤</m:t>
                        </m:r>
                      </m:e>
                      <m:sub>
                        <m:r>
                          <a:rPr lang="ru-RU" altLang="ru-RU" i="1" dirty="0" smtClean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ru-RU" dirty="0">
                    <a:solidFill>
                      <a:schemeClr val="tx1"/>
                    </a:solidFill>
                    <a:latin typeface="Cambria Math" pitchFamily="18" charset="0"/>
                    <a:cs typeface="Arial" pitchFamily="34" charset="0"/>
                  </a:rPr>
                  <a:t> </a:t>
                </a:r>
                <a:r>
                  <a:rPr lang="en-US" altLang="ru-RU" dirty="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ru-RU" altLang="ru-RU" i="1" dirty="0" smtClean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𝜇</m:t>
                        </m:r>
                      </m:e>
                      <m:sub>
                        <m:r>
                          <a:rPr lang="ru-RU" altLang="ru-RU" i="1" dirty="0" smtClean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ru-RU" altLang="ru-RU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=</m:t>
                    </m:r>
                    <m:r>
                      <a:rPr lang="ru-RU" altLang="ru-RU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𝑎</m:t>
                    </m:r>
                    <m:r>
                      <a:rPr lang="ru-RU" altLang="ru-RU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+</m:t>
                    </m:r>
                    <m:r>
                      <a:rPr lang="ru-RU" altLang="ru-RU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𝑏𝑡</m:t>
                    </m:r>
                    <m:r>
                      <a:rPr lang="ru-RU" altLang="ru-RU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,</m:t>
                    </m:r>
                  </m:oMath>
                </a14:m>
                <a:r>
                  <a:rPr lang="ru-RU" altLang="ru-RU" dirty="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rPr>
                  <a:t> </a:t>
                </a:r>
                <a:r>
                  <a:rPr lang="en-US" altLang="ru-RU" dirty="0">
                    <a:solidFill>
                      <a:schemeClr val="tx1"/>
                    </a:solidFill>
                    <a:latin typeface="Cambria Math" pitchFamily="18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ru-RU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ru-RU" altLang="ru-RU" i="1" dirty="0" smtClean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𝑤</m:t>
                        </m:r>
                      </m:e>
                      <m:sub>
                        <m:r>
                          <a:rPr lang="ru-RU" altLang="ru-RU" i="1" dirty="0" smtClean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𝑡</m:t>
                        </m:r>
                      </m:sub>
                    </m:sSub>
                    <m:r>
                      <a:rPr lang="ru-RU" altLang="ru-RU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∼</m:t>
                    </m:r>
                    <m:r>
                      <a:rPr lang="ru-RU" altLang="ru-RU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𝑖𝑖𝑑</m:t>
                    </m:r>
                    <m:r>
                      <a:rPr lang="ru-RU" altLang="ru-RU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 </m:t>
                    </m:r>
                    <m:r>
                      <a:rPr lang="ru-RU" altLang="ru-RU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𝑁</m:t>
                    </m:r>
                    <m:r>
                      <a:rPr lang="en-US" altLang="ru-RU" b="0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(</m:t>
                    </m:r>
                    <m:r>
                      <a:rPr lang="ru-RU" altLang="ru-RU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0,</m:t>
                    </m:r>
                    <m:sSubSup>
                      <m:sSubSupPr>
                        <m:ctrlPr>
                          <a:rPr lang="en-US" altLang="ru-RU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SupPr>
                      <m:e>
                        <m:r>
                          <a:rPr lang="ru-RU" altLang="ru-RU" i="1" dirty="0" smtClean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𝜎</m:t>
                        </m:r>
                      </m:e>
                      <m:sub>
                        <m:r>
                          <a:rPr lang="ru-RU" altLang="ru-RU" i="1" dirty="0" smtClean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𝑤</m:t>
                        </m:r>
                      </m:sub>
                      <m:sup>
                        <m:r>
                          <a:rPr lang="ru-RU" altLang="ru-RU" i="1" dirty="0" smtClean="0">
                            <a:solidFill>
                              <a:schemeClr val="tx1"/>
                            </a:solidFill>
                            <a:latin typeface="Cambria Math"/>
                            <a:cs typeface="Arial" pitchFamily="34" charset="0"/>
                          </a:rPr>
                          <m:t>2</m:t>
                        </m:r>
                      </m:sup>
                    </m:sSubSup>
                    <m:r>
                      <a:rPr lang="en-US" altLang="ru-RU" b="0" i="1" dirty="0" smtClean="0">
                        <a:solidFill>
                          <a:schemeClr val="tx1"/>
                        </a:solidFill>
                        <a:latin typeface="Cambria Math"/>
                        <a:cs typeface="Arial" pitchFamily="34" charset="0"/>
                      </a:rPr>
                      <m:t>)</m:t>
                    </m:r>
                  </m:oMath>
                </a14:m>
                <a:endParaRPr lang="ru-RU" altLang="ru-RU" dirty="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r>
                  <a:rPr lang="en-US" altLang="ru-RU" dirty="0">
                    <a:solidFill>
                      <a:schemeClr val="tx1"/>
                    </a:solidFill>
                    <a:latin typeface="Calibri" pitchFamily="34" charset="0"/>
                    <a:cs typeface="Arial" pitchFamily="34" charset="0"/>
                  </a:rPr>
                  <a:t>The values of the series are:</a:t>
                </a:r>
                <a:endParaRPr lang="ru-RU" altLang="ru-RU" dirty="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endParaRPr lang="ru-RU" altLang="ru-RU" sz="24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endParaRPr lang="ru-RU" altLang="ru-RU" dirty="0">
                  <a:solidFill>
                    <a:schemeClr val="tx1"/>
                  </a:solidFill>
                  <a:latin typeface="Calibri" pitchFamily="34" charset="0"/>
                  <a:cs typeface="Arial" pitchFamily="34" charset="0"/>
                </a:endParaRPr>
              </a:p>
              <a:p>
                <a:pPr marL="114300" indent="0">
                  <a:buNone/>
                </a:pPr>
                <a:endParaRPr lang="en-CA" dirty="0"/>
              </a:p>
              <a:p>
                <a:pPr marL="628650" indent="-514350" fontAlgn="ctr">
                  <a:buFont typeface="+mj-lt"/>
                  <a:buAutoNum type="alphaUcPeriod"/>
                </a:pPr>
                <a:endParaRPr lang="en-CA" dirty="0"/>
              </a:p>
              <a:p>
                <a:pPr marL="114300" indent="0">
                  <a:buNone/>
                </a:pPr>
                <a:endParaRPr lang="en-CA" dirty="0"/>
              </a:p>
              <a:p>
                <a:pPr marL="114300" indent="0">
                  <a:buNone/>
                </a:pPr>
                <a:r>
                  <a:rPr lang="en-US" dirty="0"/>
                  <a:t>a) Find the estimates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US" dirty="0"/>
                  <a:t> of the trend coefficients, conducting the least squares regression by hand.</a:t>
                </a:r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Текс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758758" y="914400"/>
                <a:ext cx="11128442" cy="5411450"/>
              </a:xfrm>
              <a:blipFill>
                <a:blip r:embed="rId2"/>
                <a:stretch>
                  <a:fillRect l="-1095" t="-123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Таблица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6448974"/>
                  </p:ext>
                </p:extLst>
              </p:nvPr>
            </p:nvGraphicFramePr>
            <p:xfrm>
              <a:off x="2451370" y="2879386"/>
              <a:ext cx="5445084" cy="1528308"/>
            </p:xfrm>
            <a:graphic>
              <a:graphicData uri="http://schemas.openxmlformats.org/drawingml/2006/table">
                <a:tbl>
                  <a:tblPr/>
                  <a:tblGrid>
                    <a:gridCol w="9222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2226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2226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2226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92226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833769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764154"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>
                              <a:effectLst/>
                              <a:latin typeface="Calibri"/>
                            </a:rPr>
                            <a:t>t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>
                              <a:effectLst/>
                              <a:latin typeface="Calibri"/>
                            </a:rPr>
                            <a:t>1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>
                              <a:effectLst/>
                              <a:latin typeface="Calibri"/>
                            </a:rPr>
                            <a:t>2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>
                              <a:effectLst/>
                              <a:latin typeface="Calibri"/>
                            </a:rPr>
                            <a:t>3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>
                              <a:effectLst/>
                              <a:latin typeface="Calibri"/>
                            </a:rPr>
                            <a:t>4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>
                              <a:effectLst/>
                              <a:latin typeface="Calibri"/>
                            </a:rPr>
                            <a:t>5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64154"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dirty="0" smtClean="0"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 dirty="0" smtClean="0"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>
                            <a:effectLst/>
                            <a:latin typeface="Calibri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>
                              <a:effectLst/>
                              <a:latin typeface="Calibri"/>
                            </a:rPr>
                            <a:t>1.1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>
                              <a:effectLst/>
                              <a:latin typeface="Calibri"/>
                            </a:rPr>
                            <a:t>4.2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>
                              <a:effectLst/>
                              <a:latin typeface="Calibri"/>
                            </a:rPr>
                            <a:t>5.8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>
                              <a:effectLst/>
                              <a:latin typeface="Calibri"/>
                            </a:rPr>
                            <a:t>8.1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>
                              <a:effectLst/>
                              <a:latin typeface="Calibri"/>
                            </a:rPr>
                            <a:t>10.2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Таблица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6448974"/>
                  </p:ext>
                </p:extLst>
              </p:nvPr>
            </p:nvGraphicFramePr>
            <p:xfrm>
              <a:off x="2451370" y="2879386"/>
              <a:ext cx="5445084" cy="1528308"/>
            </p:xfrm>
            <a:graphic>
              <a:graphicData uri="http://schemas.openxmlformats.org/drawingml/2006/table">
                <a:tbl>
                  <a:tblPr/>
                  <a:tblGrid>
                    <a:gridCol w="922263"/>
                    <a:gridCol w="922263"/>
                    <a:gridCol w="922263"/>
                    <a:gridCol w="922263"/>
                    <a:gridCol w="922263"/>
                    <a:gridCol w="833769"/>
                  </a:tblGrid>
                  <a:tr h="764154"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>
                              <a:effectLst/>
                              <a:latin typeface="Calibri"/>
                            </a:rPr>
                            <a:t>t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>
                              <a:effectLst/>
                              <a:latin typeface="Calibri"/>
                            </a:rPr>
                            <a:t>1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>
                              <a:effectLst/>
                              <a:latin typeface="Calibri"/>
                            </a:rPr>
                            <a:t>2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>
                              <a:effectLst/>
                              <a:latin typeface="Calibri"/>
                            </a:rPr>
                            <a:t>3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>
                              <a:effectLst/>
                              <a:latin typeface="Calibri"/>
                            </a:rPr>
                            <a:t>4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>
                              <a:effectLst/>
                              <a:latin typeface="Calibri"/>
                            </a:rPr>
                            <a:t>5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7641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t="-108000" r="-492053" b="-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>
                              <a:effectLst/>
                              <a:latin typeface="Calibri"/>
                            </a:rPr>
                            <a:t>1.1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>
                              <a:effectLst/>
                              <a:latin typeface="Calibri"/>
                            </a:rPr>
                            <a:t>4.2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>
                              <a:effectLst/>
                              <a:latin typeface="Calibri"/>
                            </a:rPr>
                            <a:t>5.8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>
                              <a:effectLst/>
                              <a:latin typeface="Calibri"/>
                            </a:rPr>
                            <a:t>8.1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>
                              <a:effectLst/>
                              <a:latin typeface="Calibri"/>
                            </a:rPr>
                            <a:t>10.2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861830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0"/>
            <a:ext cx="9601200" cy="1325563"/>
          </a:xfrm>
        </p:spPr>
        <p:txBody>
          <a:bodyPr>
            <a:normAutofit/>
          </a:bodyPr>
          <a:lstStyle/>
          <a:p>
            <a:r>
              <a:rPr lang="en-CA" sz="4000" dirty="0">
                <a:solidFill>
                  <a:srgbClr val="0070C0"/>
                </a:solidFill>
              </a:rPr>
              <a:t>Exploratory analysis quiz. Quantitative </a:t>
            </a:r>
            <a:r>
              <a:rPr lang="ru-RU" sz="4000" dirty="0">
                <a:solidFill>
                  <a:srgbClr val="0070C0"/>
                </a:solidFill>
              </a:rPr>
              <a:t>2</a:t>
            </a:r>
            <a:r>
              <a:rPr lang="en-CA" sz="4000" dirty="0">
                <a:solidFill>
                  <a:srgbClr val="0070C0"/>
                </a:solidFill>
              </a:rPr>
              <a:t> </a:t>
            </a:r>
            <a:endParaRPr lang="ru-R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Текст 3"/>
              <p:cNvSpPr>
                <a:spLocks noGrp="1"/>
              </p:cNvSpPr>
              <p:nvPr>
                <p:ph type="body" idx="2"/>
              </p:nvPr>
            </p:nvSpPr>
            <p:spPr>
              <a:xfrm>
                <a:off x="778213" y="972766"/>
                <a:ext cx="11128442" cy="5411450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endParaRPr lang="en-CA" dirty="0"/>
              </a:p>
              <a:p>
                <a:pPr marL="628650" indent="-514350" fontAlgn="ctr">
                  <a:buFont typeface="+mj-lt"/>
                  <a:buAutoNum type="alphaUcPeriod"/>
                </a:pPr>
                <a:endParaRPr lang="en-CA" dirty="0"/>
              </a:p>
              <a:p>
                <a:pPr marL="114300" indent="0">
                  <a:buNone/>
                </a:pPr>
                <a:endParaRPr lang="en-CA" dirty="0"/>
              </a:p>
              <a:p>
                <a:pPr marL="114300" indent="0">
                  <a:buNone/>
                </a:pPr>
                <a:r>
                  <a:rPr lang="en-US" dirty="0"/>
                  <a:t>b) Sketch the plot of the trend line;</a:t>
                </a:r>
              </a:p>
              <a:p>
                <a:pPr marL="114300" indent="0">
                  <a:buNone/>
                </a:pPr>
                <a:r>
                  <a:rPr lang="en-US" dirty="0"/>
                  <a:t>c) For the OLS estimated coefficients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ru-RU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US" dirty="0"/>
                  <a:t>  found earlier, find the fitted trend values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panose="02040503050406030204" pitchFamily="18" charset="0"/>
                              </a:rPr>
                              <m:t>μ</m:t>
                            </m:r>
                          </m:e>
                        </m:acc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ru-RU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ru-RU">
                        <a:latin typeface="Cambria Math" panose="02040503050406030204" pitchFamily="18" charset="0"/>
                      </a:rPr>
                      <m:t>𝑡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by filling the following table:</a:t>
                </a:r>
              </a:p>
            </p:txBody>
          </p:sp>
        </mc:Choice>
        <mc:Fallback xmlns="">
          <p:sp>
            <p:nvSpPr>
              <p:cNvPr id="4" name="Текс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778213" y="972766"/>
                <a:ext cx="11128442" cy="5411450"/>
              </a:xfrm>
              <a:blipFill rotWithShape="1">
                <a:blip r:embed="rId2"/>
                <a:stretch>
                  <a:fillRect l="-1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Таблица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39996947"/>
                  </p:ext>
                </p:extLst>
              </p:nvPr>
            </p:nvGraphicFramePr>
            <p:xfrm>
              <a:off x="2042808" y="953309"/>
              <a:ext cx="5445084" cy="1528308"/>
            </p:xfrm>
            <a:graphic>
              <a:graphicData uri="http://schemas.openxmlformats.org/drawingml/2006/table">
                <a:tbl>
                  <a:tblPr/>
                  <a:tblGrid>
                    <a:gridCol w="9222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2226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2226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2226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92226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833769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764154"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>
                              <a:effectLst/>
                              <a:latin typeface="Calibri"/>
                            </a:rPr>
                            <a:t>t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>
                              <a:effectLst/>
                              <a:latin typeface="Calibri"/>
                            </a:rPr>
                            <a:t>1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>
                              <a:effectLst/>
                              <a:latin typeface="Calibri"/>
                            </a:rPr>
                            <a:t>2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>
                              <a:effectLst/>
                              <a:latin typeface="Calibri"/>
                            </a:rPr>
                            <a:t>3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>
                              <a:effectLst/>
                              <a:latin typeface="Calibri"/>
                            </a:rPr>
                            <a:t>4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>
                              <a:effectLst/>
                              <a:latin typeface="Calibri"/>
                            </a:rPr>
                            <a:t>5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64154"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dirty="0" smtClean="0"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 dirty="0" smtClean="0"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>
                            <a:effectLst/>
                            <a:latin typeface="Calibri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>
                              <a:effectLst/>
                              <a:latin typeface="Calibri"/>
                            </a:rPr>
                            <a:t>1.1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>
                              <a:effectLst/>
                              <a:latin typeface="Calibri"/>
                            </a:rPr>
                            <a:t>4.2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>
                              <a:effectLst/>
                              <a:latin typeface="Calibri"/>
                            </a:rPr>
                            <a:t>5.8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>
                              <a:effectLst/>
                              <a:latin typeface="Calibri"/>
                            </a:rPr>
                            <a:t>8.1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>
                              <a:effectLst/>
                              <a:latin typeface="Calibri"/>
                            </a:rPr>
                            <a:t>10.2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Таблица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39996947"/>
                  </p:ext>
                </p:extLst>
              </p:nvPr>
            </p:nvGraphicFramePr>
            <p:xfrm>
              <a:off x="2042808" y="953309"/>
              <a:ext cx="5445084" cy="1528308"/>
            </p:xfrm>
            <a:graphic>
              <a:graphicData uri="http://schemas.openxmlformats.org/drawingml/2006/table">
                <a:tbl>
                  <a:tblPr/>
                  <a:tblGrid>
                    <a:gridCol w="922263"/>
                    <a:gridCol w="922263"/>
                    <a:gridCol w="922263"/>
                    <a:gridCol w="922263"/>
                    <a:gridCol w="922263"/>
                    <a:gridCol w="833769"/>
                  </a:tblGrid>
                  <a:tr h="764154"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>
                              <a:effectLst/>
                              <a:latin typeface="Calibri"/>
                            </a:rPr>
                            <a:t>t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>
                              <a:effectLst/>
                              <a:latin typeface="Calibri"/>
                            </a:rPr>
                            <a:t>1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>
                              <a:effectLst/>
                              <a:latin typeface="Calibri"/>
                            </a:rPr>
                            <a:t>2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>
                              <a:effectLst/>
                              <a:latin typeface="Calibri"/>
                            </a:rPr>
                            <a:t>3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>
                              <a:effectLst/>
                              <a:latin typeface="Calibri"/>
                            </a:rPr>
                            <a:t>4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>
                              <a:effectLst/>
                              <a:latin typeface="Calibri"/>
                            </a:rPr>
                            <a:t>5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7641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t="-108000" r="-492053" b="-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>
                              <a:effectLst/>
                              <a:latin typeface="Calibri"/>
                            </a:rPr>
                            <a:t>1.1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>
                              <a:effectLst/>
                              <a:latin typeface="Calibri"/>
                            </a:rPr>
                            <a:t>4.2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>
                              <a:effectLst/>
                              <a:latin typeface="Calibri"/>
                            </a:rPr>
                            <a:t>5.8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>
                              <a:effectLst/>
                              <a:latin typeface="Calibri"/>
                            </a:rPr>
                            <a:t>8.1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>
                              <a:effectLst/>
                              <a:latin typeface="Calibri"/>
                            </a:rPr>
                            <a:t>10.2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Таблица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087336"/>
                  </p:ext>
                </p:extLst>
              </p:nvPr>
            </p:nvGraphicFramePr>
            <p:xfrm>
              <a:off x="2039565" y="4490934"/>
              <a:ext cx="5445084" cy="1528308"/>
            </p:xfrm>
            <a:graphic>
              <a:graphicData uri="http://schemas.openxmlformats.org/drawingml/2006/table">
                <a:tbl>
                  <a:tblPr/>
                  <a:tblGrid>
                    <a:gridCol w="9222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2226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2226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2226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92226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833769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764154"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>
                              <a:effectLst/>
                              <a:latin typeface="Calibri"/>
                            </a:rPr>
                            <a:t>t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>
                              <a:effectLst/>
                              <a:latin typeface="Calibri"/>
                            </a:rPr>
                            <a:t>1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>
                              <a:effectLst/>
                              <a:latin typeface="Calibri"/>
                            </a:rPr>
                            <a:t>2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>
                              <a:effectLst/>
                              <a:latin typeface="Calibri"/>
                            </a:rPr>
                            <a:t>3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>
                              <a:effectLst/>
                              <a:latin typeface="Calibri"/>
                            </a:rPr>
                            <a:t>4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>
                              <a:effectLst/>
                              <a:latin typeface="Calibri"/>
                            </a:rPr>
                            <a:t>5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64154"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dirty="0" smtClean="0">
                                        <a:effectLst/>
                                        <a:latin typeface="Cambria Math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800" i="1" dirty="0" smtClean="0"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>
                            <a:effectLst/>
                            <a:latin typeface="Calibri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>
                              <a:effectLst/>
                              <a:latin typeface="Calibri"/>
                            </a:rPr>
                            <a:t>?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>
                              <a:effectLst/>
                              <a:latin typeface="Calibri"/>
                            </a:rPr>
                            <a:t>?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>
                              <a:effectLst/>
                              <a:latin typeface="Calibri"/>
                            </a:rPr>
                            <a:t>?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>
                              <a:effectLst/>
                              <a:latin typeface="Calibri"/>
                            </a:rPr>
                            <a:t>?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>
                              <a:effectLst/>
                              <a:latin typeface="Calibri"/>
                            </a:rPr>
                            <a:t>?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Таблица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087336"/>
                  </p:ext>
                </p:extLst>
              </p:nvPr>
            </p:nvGraphicFramePr>
            <p:xfrm>
              <a:off x="2039565" y="4490934"/>
              <a:ext cx="5445084" cy="1528308"/>
            </p:xfrm>
            <a:graphic>
              <a:graphicData uri="http://schemas.openxmlformats.org/drawingml/2006/table">
                <a:tbl>
                  <a:tblPr/>
                  <a:tblGrid>
                    <a:gridCol w="922263"/>
                    <a:gridCol w="922263"/>
                    <a:gridCol w="922263"/>
                    <a:gridCol w="922263"/>
                    <a:gridCol w="922263"/>
                    <a:gridCol w="833769"/>
                  </a:tblGrid>
                  <a:tr h="764154"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>
                              <a:effectLst/>
                              <a:latin typeface="Calibri"/>
                            </a:rPr>
                            <a:t>t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>
                              <a:effectLst/>
                              <a:latin typeface="Calibri"/>
                            </a:rPr>
                            <a:t>1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>
                              <a:effectLst/>
                              <a:latin typeface="Calibri"/>
                            </a:rPr>
                            <a:t>2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>
                              <a:effectLst/>
                              <a:latin typeface="Calibri"/>
                            </a:rPr>
                            <a:t>3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>
                              <a:effectLst/>
                              <a:latin typeface="Calibri"/>
                            </a:rPr>
                            <a:t>4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>
                              <a:effectLst/>
                              <a:latin typeface="Calibri"/>
                            </a:rPr>
                            <a:t>5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7641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662" t="-107200" r="-491391" b="-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 smtClean="0">
                              <a:effectLst/>
                              <a:latin typeface="Calibri"/>
                            </a:rPr>
                            <a:t>?</a:t>
                          </a:r>
                          <a:endParaRPr lang="en-US" sz="2800" dirty="0">
                            <a:effectLst/>
                            <a:latin typeface="Calibri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 smtClean="0">
                              <a:effectLst/>
                              <a:latin typeface="Calibri"/>
                            </a:rPr>
                            <a:t>?</a:t>
                          </a:r>
                          <a:endParaRPr lang="en-US" sz="2800" dirty="0">
                            <a:effectLst/>
                            <a:latin typeface="Calibri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 smtClean="0">
                              <a:effectLst/>
                              <a:latin typeface="Calibri"/>
                            </a:rPr>
                            <a:t>?</a:t>
                          </a:r>
                          <a:endParaRPr lang="en-US" sz="2800" dirty="0">
                            <a:effectLst/>
                            <a:latin typeface="Calibri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 smtClean="0">
                              <a:effectLst/>
                              <a:latin typeface="Calibri"/>
                            </a:rPr>
                            <a:t>?</a:t>
                          </a:r>
                          <a:endParaRPr lang="en-US" sz="2800" dirty="0">
                            <a:effectLst/>
                            <a:latin typeface="Calibri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 smtClean="0">
                              <a:effectLst/>
                              <a:latin typeface="Calibri"/>
                            </a:rPr>
                            <a:t>?</a:t>
                          </a:r>
                          <a:endParaRPr lang="en-US" sz="2800" dirty="0">
                            <a:effectLst/>
                            <a:latin typeface="Calibri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608407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0"/>
            <a:ext cx="9601200" cy="1325563"/>
          </a:xfrm>
        </p:spPr>
        <p:txBody>
          <a:bodyPr>
            <a:normAutofit/>
          </a:bodyPr>
          <a:lstStyle/>
          <a:p>
            <a:r>
              <a:rPr lang="en-CA" sz="4000" dirty="0">
                <a:solidFill>
                  <a:srgbClr val="0070C0"/>
                </a:solidFill>
              </a:rPr>
              <a:t>Exploratory analysis quiz. Quantitative </a:t>
            </a:r>
            <a:r>
              <a:rPr lang="ru-RU" sz="4000" dirty="0">
                <a:solidFill>
                  <a:srgbClr val="0070C0"/>
                </a:solidFill>
              </a:rPr>
              <a:t>3</a:t>
            </a:r>
            <a:r>
              <a:rPr lang="en-CA" sz="4000" dirty="0">
                <a:solidFill>
                  <a:srgbClr val="0070C0"/>
                </a:solidFill>
              </a:rPr>
              <a:t> </a:t>
            </a:r>
            <a:endParaRPr lang="ru-R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Текст 3"/>
              <p:cNvSpPr>
                <a:spLocks noGrp="1"/>
              </p:cNvSpPr>
              <p:nvPr>
                <p:ph type="body" idx="2"/>
              </p:nvPr>
            </p:nvSpPr>
            <p:spPr>
              <a:xfrm>
                <a:off x="778213" y="972766"/>
                <a:ext cx="11128442" cy="5411450"/>
              </a:xfrm>
            </p:spPr>
            <p:txBody>
              <a:bodyPr>
                <a:normAutofit/>
              </a:bodyPr>
              <a:lstStyle/>
              <a:p>
                <a:pPr marL="114300" indent="0" fontAlgn="ctr">
                  <a:buNone/>
                </a:pPr>
                <a:r>
                  <a:rPr lang="en-US" dirty="0"/>
                  <a:t>d) Find the detrended series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>
                        <a:latin typeface="Cambria Math" panose="02040503050406030204" pitchFamily="18" charset="0"/>
                      </a:rPr>
                      <m:t>− 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panose="02040503050406030204" pitchFamily="18" charset="0"/>
                              </a:rPr>
                              <m:t>μ</m:t>
                            </m:r>
                          </m:e>
                        </m:acc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by filling the following table:</a:t>
                </a:r>
              </a:p>
              <a:p>
                <a:pPr marL="114300" indent="0" fontAlgn="ctr">
                  <a:buNone/>
                </a:pPr>
                <a:endParaRPr lang="en-US" dirty="0"/>
              </a:p>
              <a:p>
                <a:pPr marL="114300" indent="0" fontAlgn="ctr">
                  <a:buNone/>
                </a:pPr>
                <a:endParaRPr lang="en-US" dirty="0"/>
              </a:p>
              <a:p>
                <a:pPr marL="114300" indent="0" fontAlgn="ctr">
                  <a:buNone/>
                </a:pPr>
                <a:endParaRPr lang="en-US" dirty="0"/>
              </a:p>
              <a:p>
                <a:pPr marL="114300" indent="0" fontAlgn="ctr">
                  <a:buNone/>
                </a:pPr>
                <a:endParaRPr lang="en-US" dirty="0"/>
              </a:p>
              <a:p>
                <a:pPr marL="114300" indent="0" fontAlgn="ctr">
                  <a:buNone/>
                </a:pPr>
                <a:r>
                  <a:rPr lang="en-US" dirty="0"/>
                  <a:t>e) As an alternative way of exploratory analysis, find differenced series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>
                        <a:latin typeface="Cambria Math" panose="02040503050406030204" pitchFamily="18" charset="0"/>
                      </a:rPr>
                      <m:t>𝛻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by filling the following table:</a:t>
                </a:r>
              </a:p>
              <a:p>
                <a:pPr marL="114300" indent="0" font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Текс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778213" y="972766"/>
                <a:ext cx="11128442" cy="5411450"/>
              </a:xfrm>
              <a:blipFill>
                <a:blip r:embed="rId2"/>
                <a:stretch>
                  <a:fillRect l="-11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Таблица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982101"/>
                  </p:ext>
                </p:extLst>
              </p:nvPr>
            </p:nvGraphicFramePr>
            <p:xfrm>
              <a:off x="2564859" y="1747734"/>
              <a:ext cx="5445084" cy="1528308"/>
            </p:xfrm>
            <a:graphic>
              <a:graphicData uri="http://schemas.openxmlformats.org/drawingml/2006/table">
                <a:tbl>
                  <a:tblPr/>
                  <a:tblGrid>
                    <a:gridCol w="9222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2226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2226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2226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92226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833769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764154"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>
                              <a:effectLst/>
                              <a:latin typeface="Calibri"/>
                            </a:rPr>
                            <a:t>t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>
                              <a:effectLst/>
                              <a:latin typeface="Calibri"/>
                            </a:rPr>
                            <a:t>1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>
                              <a:effectLst/>
                              <a:latin typeface="Calibri"/>
                            </a:rPr>
                            <a:t>2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>
                              <a:effectLst/>
                              <a:latin typeface="Calibri"/>
                            </a:rPr>
                            <a:t>3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>
                              <a:effectLst/>
                              <a:latin typeface="Calibri"/>
                            </a:rPr>
                            <a:t>4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>
                              <a:effectLst/>
                              <a:latin typeface="Calibri"/>
                            </a:rPr>
                            <a:t>5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64154"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8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b="0" i="1" smtClean="0">
                                            <a:effectLst/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b="0" i="1" smtClean="0"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>
                            <a:effectLst/>
                            <a:latin typeface="Calibri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>
                              <a:effectLst/>
                              <a:latin typeface="Calibri"/>
                            </a:rPr>
                            <a:t>?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>
                              <a:effectLst/>
                              <a:latin typeface="Calibri"/>
                            </a:rPr>
                            <a:t>?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>
                              <a:effectLst/>
                              <a:latin typeface="Calibri"/>
                            </a:rPr>
                            <a:t>?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>
                              <a:effectLst/>
                              <a:latin typeface="Calibri"/>
                            </a:rPr>
                            <a:t>?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>
                              <a:effectLst/>
                              <a:latin typeface="Calibri"/>
                            </a:rPr>
                            <a:t>?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Таблица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3982101"/>
                  </p:ext>
                </p:extLst>
              </p:nvPr>
            </p:nvGraphicFramePr>
            <p:xfrm>
              <a:off x="2564859" y="1747734"/>
              <a:ext cx="5445084" cy="1528308"/>
            </p:xfrm>
            <a:graphic>
              <a:graphicData uri="http://schemas.openxmlformats.org/drawingml/2006/table">
                <a:tbl>
                  <a:tblPr/>
                  <a:tblGrid>
                    <a:gridCol w="922263"/>
                    <a:gridCol w="922263"/>
                    <a:gridCol w="922263"/>
                    <a:gridCol w="922263"/>
                    <a:gridCol w="922263"/>
                    <a:gridCol w="833769"/>
                  </a:tblGrid>
                  <a:tr h="764154"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>
                              <a:effectLst/>
                              <a:latin typeface="Calibri"/>
                            </a:rPr>
                            <a:t>t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>
                              <a:effectLst/>
                              <a:latin typeface="Calibri"/>
                            </a:rPr>
                            <a:t>1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>
                              <a:effectLst/>
                              <a:latin typeface="Calibri"/>
                            </a:rPr>
                            <a:t>2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>
                              <a:effectLst/>
                              <a:latin typeface="Calibri"/>
                            </a:rPr>
                            <a:t>3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>
                              <a:effectLst/>
                              <a:latin typeface="Calibri"/>
                            </a:rPr>
                            <a:t>4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>
                              <a:effectLst/>
                              <a:latin typeface="Calibri"/>
                            </a:rPr>
                            <a:t>5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7641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l="-662" t="-107200" r="-491391" b="-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 smtClean="0">
                              <a:effectLst/>
                              <a:latin typeface="Calibri"/>
                            </a:rPr>
                            <a:t>?</a:t>
                          </a:r>
                          <a:endParaRPr lang="en-US" sz="2800" dirty="0">
                            <a:effectLst/>
                            <a:latin typeface="Calibri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 smtClean="0">
                              <a:effectLst/>
                              <a:latin typeface="Calibri"/>
                            </a:rPr>
                            <a:t>?</a:t>
                          </a:r>
                          <a:endParaRPr lang="en-US" sz="2800" dirty="0">
                            <a:effectLst/>
                            <a:latin typeface="Calibri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 smtClean="0">
                              <a:effectLst/>
                              <a:latin typeface="Calibri"/>
                            </a:rPr>
                            <a:t>?</a:t>
                          </a:r>
                          <a:endParaRPr lang="en-US" sz="2800" dirty="0">
                            <a:effectLst/>
                            <a:latin typeface="Calibri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 smtClean="0">
                              <a:effectLst/>
                              <a:latin typeface="Calibri"/>
                            </a:rPr>
                            <a:t>?</a:t>
                          </a:r>
                          <a:endParaRPr lang="en-US" sz="2800" dirty="0">
                            <a:effectLst/>
                            <a:latin typeface="Calibri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 smtClean="0">
                              <a:effectLst/>
                              <a:latin typeface="Calibri"/>
                            </a:rPr>
                            <a:t>?</a:t>
                          </a:r>
                          <a:endParaRPr lang="en-US" sz="2800" dirty="0">
                            <a:effectLst/>
                            <a:latin typeface="Calibri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Таблица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5509347"/>
                  </p:ext>
                </p:extLst>
              </p:nvPr>
            </p:nvGraphicFramePr>
            <p:xfrm>
              <a:off x="2522706" y="4954619"/>
              <a:ext cx="5445084" cy="1528308"/>
            </p:xfrm>
            <a:graphic>
              <a:graphicData uri="http://schemas.openxmlformats.org/drawingml/2006/table">
                <a:tbl>
                  <a:tblPr/>
                  <a:tblGrid>
                    <a:gridCol w="9222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2226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2226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2226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92226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833769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764154"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>
                              <a:effectLst/>
                              <a:latin typeface="Calibri"/>
                            </a:rPr>
                            <a:t>t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>
                              <a:effectLst/>
                              <a:latin typeface="Calibri"/>
                            </a:rPr>
                            <a:t>1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>
                              <a:effectLst/>
                              <a:latin typeface="Calibri"/>
                            </a:rPr>
                            <a:t>2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>
                              <a:effectLst/>
                              <a:latin typeface="Calibri"/>
                            </a:rPr>
                            <a:t>3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>
                              <a:effectLst/>
                              <a:latin typeface="Calibri"/>
                            </a:rPr>
                            <a:t>4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>
                              <a:effectLst/>
                              <a:latin typeface="Calibri"/>
                            </a:rPr>
                            <a:t>5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64154"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dirty="0" smtClean="0">
                                        <a:effectLst/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800" b="0" i="1" dirty="0" smtClean="0"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>
                            <a:effectLst/>
                            <a:latin typeface="Calibri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>
                              <a:effectLst/>
                              <a:latin typeface="Calibri"/>
                            </a:rPr>
                            <a:t>-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>
                              <a:effectLst/>
                              <a:latin typeface="Calibri"/>
                            </a:rPr>
                            <a:t>?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>
                              <a:effectLst/>
                              <a:latin typeface="Calibri"/>
                            </a:rPr>
                            <a:t>?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>
                              <a:effectLst/>
                              <a:latin typeface="Calibri"/>
                            </a:rPr>
                            <a:t>?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>
                              <a:effectLst/>
                              <a:latin typeface="Calibri"/>
                            </a:rPr>
                            <a:t>?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Таблица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5509347"/>
                  </p:ext>
                </p:extLst>
              </p:nvPr>
            </p:nvGraphicFramePr>
            <p:xfrm>
              <a:off x="2522706" y="4954619"/>
              <a:ext cx="5445084" cy="1528308"/>
            </p:xfrm>
            <a:graphic>
              <a:graphicData uri="http://schemas.openxmlformats.org/drawingml/2006/table">
                <a:tbl>
                  <a:tblPr/>
                  <a:tblGrid>
                    <a:gridCol w="922263"/>
                    <a:gridCol w="922263"/>
                    <a:gridCol w="922263"/>
                    <a:gridCol w="922263"/>
                    <a:gridCol w="922263"/>
                    <a:gridCol w="833769"/>
                  </a:tblGrid>
                  <a:tr h="764154"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>
                              <a:effectLst/>
                              <a:latin typeface="Calibri"/>
                            </a:rPr>
                            <a:t>t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>
                              <a:effectLst/>
                              <a:latin typeface="Calibri"/>
                            </a:rPr>
                            <a:t>1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>
                              <a:effectLst/>
                              <a:latin typeface="Calibri"/>
                            </a:rPr>
                            <a:t>2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>
                              <a:effectLst/>
                              <a:latin typeface="Calibri"/>
                            </a:rPr>
                            <a:t>3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>
                              <a:effectLst/>
                              <a:latin typeface="Calibri"/>
                            </a:rPr>
                            <a:t>4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>
                              <a:effectLst/>
                              <a:latin typeface="Calibri"/>
                            </a:rPr>
                            <a:t>5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7641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662" t="-107200" r="-492053" b="-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 smtClean="0">
                              <a:effectLst/>
                              <a:latin typeface="Calibri"/>
                            </a:rPr>
                            <a:t>-</a:t>
                          </a:r>
                          <a:endParaRPr lang="en-US" sz="2800" dirty="0">
                            <a:effectLst/>
                            <a:latin typeface="Calibri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 smtClean="0">
                              <a:effectLst/>
                              <a:latin typeface="Calibri"/>
                            </a:rPr>
                            <a:t>?</a:t>
                          </a:r>
                          <a:endParaRPr lang="en-US" sz="2800" dirty="0">
                            <a:effectLst/>
                            <a:latin typeface="Calibri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 smtClean="0">
                              <a:effectLst/>
                              <a:latin typeface="Calibri"/>
                            </a:rPr>
                            <a:t>?</a:t>
                          </a:r>
                          <a:endParaRPr lang="en-US" sz="2800" dirty="0">
                            <a:effectLst/>
                            <a:latin typeface="Calibri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 smtClean="0">
                              <a:effectLst/>
                              <a:latin typeface="Calibri"/>
                            </a:rPr>
                            <a:t>?</a:t>
                          </a:r>
                          <a:endParaRPr lang="en-US" sz="2800" dirty="0">
                            <a:effectLst/>
                            <a:latin typeface="Calibri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dirty="0" smtClean="0">
                              <a:effectLst/>
                              <a:latin typeface="Calibri"/>
                            </a:rPr>
                            <a:t>?</a:t>
                          </a:r>
                          <a:endParaRPr lang="en-US" sz="2800" dirty="0">
                            <a:effectLst/>
                            <a:latin typeface="Calibri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36116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Estimating a Linear Trend (continued)</a:t>
            </a:r>
            <a:endParaRPr lang="ru-R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Текст 3"/>
              <p:cNvSpPr>
                <a:spLocks noGrp="1"/>
              </p:cNvSpPr>
              <p:nvPr>
                <p:ph type="body" idx="2"/>
              </p:nvPr>
            </p:nvSpPr>
            <p:spPr>
              <a:xfrm>
                <a:off x="758758" y="853441"/>
                <a:ext cx="11128442" cy="547241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The OLS estimates of the coefficients are explicit and given by</a:t>
                </a:r>
              </a:p>
              <a:p>
                <a:endParaRPr lang="en-US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𝑧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b="0" i="1" dirty="0" smtClean="0">
                          <a:latin typeface="Cambria Math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b="0" i="1" dirty="0" smtClean="0">
                          <a:latin typeface="Cambria Math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b="0" i="1" dirty="0" smtClean="0">
                          <a:latin typeface="Cambria Math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𝑧</m:t>
                          </m:r>
                        </m:e>
                      </m:acc>
                      <m:r>
                        <a:rPr lang="en-US" b="0" i="1" dirty="0" smtClean="0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dirty="0" smtClean="0">
                            <a:latin typeface="Cambria Math"/>
                          </a:rPr>
                          <m:t>𝑡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/>
                          </a:rPr>
                          <m:t>, </m:t>
                        </m:r>
                      </m:e>
                    </m:nary>
                    <m:r>
                      <a:rPr lang="en-US" b="0" i="1" dirty="0" smtClean="0">
                        <a:latin typeface="Cambria Math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/>
                          </a:rPr>
                          <m:t>𝑧</m:t>
                        </m:r>
                      </m:e>
                    </m:acc>
                    <m:r>
                      <a:rPr lang="en-US" b="0" i="1" dirty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dirty="0" smtClean="0">
                            <a:latin typeface="Cambria Math"/>
                          </a:rPr>
                          <m:t>𝑡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/>
                          </a:rPr>
                          <m:t>.</m:t>
                        </m:r>
                      </m:e>
                    </m:nary>
                  </m:oMath>
                </a14:m>
                <a:endParaRPr lang="en-US" b="0" dirty="0"/>
              </a:p>
              <a:p>
                <a:r>
                  <a:rPr lang="en-US" dirty="0"/>
                  <a:t>In R we use function </a:t>
                </a:r>
                <a:r>
                  <a:rPr lang="en-US" dirty="0">
                    <a:solidFill>
                      <a:srgbClr val="0000FF"/>
                    </a:solidFill>
                  </a:rPr>
                  <a:t>lm</a:t>
                </a:r>
              </a:p>
              <a:p>
                <a:pPr marL="11430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In the example:</a:t>
                </a:r>
              </a:p>
              <a:p>
                <a:pPr marL="114300" indent="0">
                  <a:buNone/>
                </a:pPr>
                <a:r>
                  <a:rPr lang="en-US" dirty="0">
                    <a:solidFill>
                      <a:srgbClr val="0000FF"/>
                    </a:solidFill>
                  </a:rPr>
                  <a:t>summary(fit &lt;- lm(</a:t>
                </a:r>
                <a:r>
                  <a:rPr lang="en-US" dirty="0" err="1">
                    <a:solidFill>
                      <a:srgbClr val="0000FF"/>
                    </a:solidFill>
                  </a:rPr>
                  <a:t>chicken~time</a:t>
                </a:r>
                <a:r>
                  <a:rPr lang="en-US" dirty="0">
                    <a:solidFill>
                      <a:srgbClr val="0000FF"/>
                    </a:solidFill>
                  </a:rPr>
                  <a:t>(chicken), </a:t>
                </a:r>
                <a:r>
                  <a:rPr lang="en-US" dirty="0" err="1">
                    <a:solidFill>
                      <a:srgbClr val="0000FF"/>
                    </a:solidFill>
                  </a:rPr>
                  <a:t>na.action</a:t>
                </a:r>
                <a:r>
                  <a:rPr lang="en-US" dirty="0">
                    <a:solidFill>
                      <a:srgbClr val="0000FF"/>
                    </a:solidFill>
                  </a:rPr>
                  <a:t>=NULL))</a:t>
                </a:r>
              </a:p>
              <a:p>
                <a:pPr marL="114300" indent="0">
                  <a:buNone/>
                </a:pPr>
                <a:r>
                  <a:rPr lang="en-US" dirty="0">
                    <a:solidFill>
                      <a:srgbClr val="7030A0"/>
                    </a:solidFill>
                  </a:rPr>
                  <a:t>		Estimate 	</a:t>
                </a:r>
                <a:r>
                  <a:rPr lang="en-US" dirty="0" err="1">
                    <a:solidFill>
                      <a:srgbClr val="7030A0"/>
                    </a:solidFill>
                  </a:rPr>
                  <a:t>Std.Error</a:t>
                </a:r>
                <a:r>
                  <a:rPr lang="en-US" dirty="0">
                    <a:solidFill>
                      <a:srgbClr val="7030A0"/>
                    </a:solidFill>
                  </a:rPr>
                  <a:t>	 </a:t>
                </a:r>
                <a:r>
                  <a:rPr lang="en-US" dirty="0" err="1">
                    <a:solidFill>
                      <a:srgbClr val="7030A0"/>
                    </a:solidFill>
                  </a:rPr>
                  <a:t>t.value</a:t>
                </a:r>
                <a:endParaRPr lang="en-US" dirty="0">
                  <a:solidFill>
                    <a:srgbClr val="7030A0"/>
                  </a:solidFill>
                </a:endParaRPr>
              </a:p>
              <a:p>
                <a:pPr marL="114300" indent="0">
                  <a:buNone/>
                </a:pPr>
                <a:r>
                  <a:rPr lang="en-US" dirty="0">
                    <a:solidFill>
                      <a:srgbClr val="7030A0"/>
                    </a:solidFill>
                  </a:rPr>
                  <a:t>(Intercept) 	-7131.02		 162.41 		-43.9</a:t>
                </a:r>
              </a:p>
              <a:p>
                <a:pPr marL="114300" indent="0">
                  <a:buNone/>
                </a:pPr>
                <a:r>
                  <a:rPr lang="en-US" dirty="0">
                    <a:solidFill>
                      <a:srgbClr val="7030A0"/>
                    </a:solidFill>
                  </a:rPr>
                  <a:t>time(chicken) 	  3.59 		 0.08 		  44.4</a:t>
                </a:r>
              </a:p>
              <a:p>
                <a:pPr marL="114300" indent="0">
                  <a:buNone/>
                </a:pPr>
                <a:r>
                  <a:rPr lang="en-US" dirty="0">
                    <a:solidFill>
                      <a:srgbClr val="7030A0"/>
                    </a:solidFill>
                  </a:rPr>
                  <a:t>--</a:t>
                </a:r>
              </a:p>
              <a:p>
                <a:pPr marL="114300" indent="0">
                  <a:buNone/>
                </a:pPr>
                <a:r>
                  <a:rPr lang="en-US" dirty="0">
                    <a:solidFill>
                      <a:srgbClr val="7030A0"/>
                    </a:solidFill>
                  </a:rPr>
                  <a:t>Residual standard error: 4.7 on 178 degrees of freedom</a:t>
                </a:r>
                <a:endParaRPr lang="en-US" b="0" dirty="0">
                  <a:solidFill>
                    <a:srgbClr val="7030A0"/>
                  </a:solidFill>
                </a:endParaRPr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Текс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758758" y="853441"/>
                <a:ext cx="11128442" cy="5472410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5219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0"/>
            <a:ext cx="9601200" cy="1325563"/>
          </a:xfrm>
        </p:spPr>
        <p:txBody>
          <a:bodyPr>
            <a:normAutofit/>
          </a:bodyPr>
          <a:lstStyle/>
          <a:p>
            <a:r>
              <a:rPr lang="en-CA" sz="4000" dirty="0">
                <a:solidFill>
                  <a:srgbClr val="0070C0"/>
                </a:solidFill>
              </a:rPr>
              <a:t>Exploratory analysis quiz. Quantitative </a:t>
            </a:r>
            <a:r>
              <a:rPr lang="ru-RU" sz="4000" dirty="0">
                <a:solidFill>
                  <a:srgbClr val="0070C0"/>
                </a:solidFill>
              </a:rPr>
              <a:t>4</a:t>
            </a:r>
            <a:r>
              <a:rPr lang="en-CA" sz="4000" dirty="0">
                <a:solidFill>
                  <a:srgbClr val="0070C0"/>
                </a:solidFill>
              </a:rPr>
              <a:t> </a:t>
            </a:r>
            <a:endParaRPr lang="ru-R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Текст 3"/>
              <p:cNvSpPr>
                <a:spLocks noGrp="1"/>
              </p:cNvSpPr>
              <p:nvPr>
                <p:ph type="body" idx="2"/>
              </p:nvPr>
            </p:nvSpPr>
            <p:spPr>
              <a:xfrm>
                <a:off x="778213" y="972766"/>
                <a:ext cx="11128442" cy="5411450"/>
              </a:xfrm>
            </p:spPr>
            <p:txBody>
              <a:bodyPr>
                <a:normAutofit/>
              </a:bodyPr>
              <a:lstStyle/>
              <a:p>
                <a:pPr marL="114300" indent="0" fontAlgn="ctr">
                  <a:buNone/>
                </a:pPr>
                <a:r>
                  <a:rPr lang="en-US" dirty="0"/>
                  <a:t>f) To compare the two exploratory analysis approaches (</a:t>
                </a:r>
                <a:r>
                  <a:rPr lang="en-US" dirty="0" err="1"/>
                  <a:t>detrending</a:t>
                </a:r>
                <a:r>
                  <a:rPr lang="en-US" dirty="0"/>
                  <a:t> and differencing), plot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same axes by hand. </a:t>
                </a:r>
              </a:p>
              <a:p>
                <a:pPr marL="114300" indent="0" fontAlgn="ctr">
                  <a:buNone/>
                </a:pPr>
                <a:r>
                  <a:rPr lang="en-US" dirty="0"/>
                  <a:t>g) Comment, which of the two approaches better extracts structural elements of the original series. In other words, which of the results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ru-RU">
                        <a:latin typeface="Cambria Math" panose="02040503050406030204" pitchFamily="18" charset="0"/>
                      </a:rPr>
                      <m:t>or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looks more similar to white noise? </a:t>
                </a:r>
              </a:p>
              <a:p>
                <a:pPr marL="114300" indent="0" font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Текс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778213" y="972766"/>
                <a:ext cx="11128442" cy="5411450"/>
              </a:xfrm>
              <a:blipFill rotWithShape="1">
                <a:blip r:embed="rId2"/>
                <a:stretch>
                  <a:fillRect l="-1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4857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BC33B-BFB2-497D-B9D7-0993C2537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70" y="52789"/>
            <a:ext cx="10515600" cy="677462"/>
          </a:xfrm>
        </p:spPr>
        <p:txBody>
          <a:bodyPr>
            <a:normAutofit fontScale="90000"/>
          </a:bodyPr>
          <a:lstStyle/>
          <a:p>
            <a:r>
              <a:rPr lang="en-CA" sz="4400" dirty="0">
                <a:solidFill>
                  <a:srgbClr val="0070C0"/>
                </a:solidFill>
              </a:rPr>
              <a:t>Exploratory analysis quiz. R. Question 1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439D70-4706-4375-8650-9CAF8781789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64683" y="730250"/>
            <a:ext cx="11762647" cy="5626099"/>
          </a:xfrm>
        </p:spPr>
        <p:txBody>
          <a:bodyPr>
            <a:normAutofit/>
          </a:bodyPr>
          <a:lstStyle/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 err="1">
                <a:effectLst/>
                <a:latin typeface="Consolas" panose="020B0609020204030204" pitchFamily="49" charset="0"/>
              </a:rPr>
              <a:t>whiteNoise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 = </a:t>
            </a:r>
            <a:r>
              <a:rPr lang="en-US" b="0" i="0" dirty="0" err="1">
                <a:effectLst/>
                <a:latin typeface="Consolas" panose="020B0609020204030204" pitchFamily="49" charset="0"/>
              </a:rPr>
              <a:t>ts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(</a:t>
            </a:r>
            <a:r>
              <a:rPr lang="en-US" b="0" i="0" dirty="0" err="1">
                <a:effectLst/>
                <a:latin typeface="Consolas" panose="020B0609020204030204" pitchFamily="49" charset="0"/>
              </a:rPr>
              <a:t>rnorm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(n=100, </a:t>
            </a:r>
            <a:r>
              <a:rPr lang="en-US" b="0" i="0" dirty="0" err="1">
                <a:effectLst/>
                <a:latin typeface="Consolas" panose="020B0609020204030204" pitchFamily="49" charset="0"/>
              </a:rPr>
              <a:t>sd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=100))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effectLst/>
                <a:latin typeface="Consolas" panose="020B0609020204030204" pitchFamily="49" charset="0"/>
              </a:rPr>
              <a:t>timeSequence</a:t>
            </a:r>
            <a:r>
              <a:rPr lang="en-US" dirty="0">
                <a:effectLst/>
                <a:latin typeface="Consolas" panose="020B0609020204030204" pitchFamily="49" charset="0"/>
              </a:rPr>
              <a:t> = time(</a:t>
            </a:r>
            <a:r>
              <a:rPr lang="en-US" dirty="0" err="1">
                <a:effectLst/>
                <a:latin typeface="Consolas" panose="020B0609020204030204" pitchFamily="49" charset="0"/>
              </a:rPr>
              <a:t>whiteNoise</a:t>
            </a:r>
            <a:r>
              <a:rPr lang="en-US" dirty="0">
                <a:effectLst/>
                <a:latin typeface="Consolas" panose="020B0609020204030204" pitchFamily="49" charset="0"/>
              </a:rPr>
              <a:t>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/>
                <a:latin typeface="Consolas" panose="020B0609020204030204" pitchFamily="49" charset="0"/>
              </a:rPr>
              <a:t>beta0 = 1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/>
                <a:latin typeface="Consolas" panose="020B0609020204030204" pitchFamily="49" charset="0"/>
              </a:rPr>
              <a:t>beta1 = 2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/>
                <a:latin typeface="Consolas" panose="020B0609020204030204" pitchFamily="49" charset="0"/>
              </a:rPr>
              <a:t>trend = beta0 + beta1 * </a:t>
            </a:r>
            <a:r>
              <a:rPr lang="en-US" dirty="0" err="1">
                <a:effectLst/>
                <a:latin typeface="Consolas" panose="020B0609020204030204" pitchFamily="49" charset="0"/>
              </a:rPr>
              <a:t>timeSequence</a:t>
            </a:r>
            <a:endParaRPr lang="en-US" dirty="0"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effectLst/>
                <a:latin typeface="Consolas" panose="020B0609020204030204" pitchFamily="49" charset="0"/>
              </a:rPr>
              <a:t>trendedNoise</a:t>
            </a:r>
            <a:r>
              <a:rPr lang="en-US" dirty="0">
                <a:effectLst/>
                <a:latin typeface="Consolas" panose="020B0609020204030204" pitchFamily="49" charset="0"/>
              </a:rPr>
              <a:t> = trend + </a:t>
            </a:r>
            <a:r>
              <a:rPr lang="en-US" dirty="0" err="1">
                <a:effectLst/>
                <a:latin typeface="Consolas" panose="020B0609020204030204" pitchFamily="49" charset="0"/>
              </a:rPr>
              <a:t>whiteNoise</a:t>
            </a:r>
            <a:endParaRPr lang="en-US" dirty="0">
              <a:effectLst/>
              <a:latin typeface="Consolas" panose="020B0609020204030204" pitchFamily="49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effectLst/>
                <a:latin typeface="Consolas" panose="020B0609020204030204" pitchFamily="49" charset="0"/>
              </a:rPr>
              <a:t>myFit</a:t>
            </a:r>
            <a:r>
              <a:rPr lang="en-US" dirty="0">
                <a:effectLst/>
                <a:latin typeface="Consolas" panose="020B0609020204030204" pitchFamily="49" charset="0"/>
              </a:rPr>
              <a:t> = </a:t>
            </a:r>
            <a:r>
              <a:rPr lang="en-US" dirty="0" err="1">
                <a:effectLst/>
                <a:latin typeface="Consolas" panose="020B0609020204030204" pitchFamily="49" charset="0"/>
              </a:rPr>
              <a:t>lm</a:t>
            </a:r>
            <a:r>
              <a:rPr lang="en-US" dirty="0">
                <a:effectLst/>
                <a:latin typeface="Consolas" panose="020B0609020204030204" pitchFamily="49" charset="0"/>
              </a:rPr>
              <a:t>(</a:t>
            </a:r>
            <a:r>
              <a:rPr lang="en-US" dirty="0" err="1">
                <a:effectLst/>
                <a:latin typeface="Consolas" panose="020B0609020204030204" pitchFamily="49" charset="0"/>
              </a:rPr>
              <a:t>trendedNoise</a:t>
            </a:r>
            <a:r>
              <a:rPr lang="en-US" dirty="0">
                <a:effectLst/>
                <a:latin typeface="Consolas" panose="020B0609020204030204" pitchFamily="49" charset="0"/>
              </a:rPr>
              <a:t> ~ </a:t>
            </a:r>
            <a:r>
              <a:rPr lang="en-US" dirty="0" err="1">
                <a:effectLst/>
                <a:latin typeface="Consolas" panose="020B0609020204030204" pitchFamily="49" charset="0"/>
              </a:rPr>
              <a:t>timeSequence</a:t>
            </a:r>
            <a:r>
              <a:rPr lang="en-US" dirty="0">
                <a:effectLst/>
                <a:latin typeface="Consolas" panose="020B0609020204030204" pitchFamily="49" charset="0"/>
              </a:rPr>
              <a:t>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How to extract the trend?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CA" b="0" i="0" dirty="0">
                <a:effectLst/>
                <a:latin typeface="Consolas" panose="020B0609020204030204" pitchFamily="49" charset="0"/>
              </a:rPr>
              <a:t>y = </a:t>
            </a:r>
            <a:r>
              <a:rPr lang="en-US" b="0" i="0" dirty="0" err="1">
                <a:effectLst/>
                <a:latin typeface="Consolas" panose="020B0609020204030204" pitchFamily="49" charset="0"/>
              </a:rPr>
              <a:t>trendedNoise</a:t>
            </a:r>
            <a:r>
              <a:rPr lang="en-CA" b="0" i="0" dirty="0">
                <a:effectLst/>
                <a:latin typeface="Consolas" panose="020B0609020204030204" pitchFamily="49" charset="0"/>
              </a:rPr>
              <a:t> - fitted(</a:t>
            </a:r>
            <a:r>
              <a:rPr lang="en-CA" b="0" i="0" dirty="0" err="1">
                <a:effectLst/>
                <a:latin typeface="Consolas" panose="020B0609020204030204" pitchFamily="49" charset="0"/>
              </a:rPr>
              <a:t>myFit</a:t>
            </a:r>
            <a:r>
              <a:rPr lang="en-CA" b="0" i="0" dirty="0">
                <a:effectLst/>
                <a:latin typeface="Consolas" panose="020B0609020204030204" pitchFamily="49" charset="0"/>
              </a:rPr>
              <a:t>)</a:t>
            </a:r>
            <a:endParaRPr lang="en-US" b="0" i="0" dirty="0">
              <a:effectLst/>
              <a:latin typeface="Consolas" panose="020B0609020204030204" pitchFamily="49" charset="0"/>
            </a:endParaRP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CA" b="0" i="0" dirty="0">
                <a:effectLst/>
                <a:latin typeface="Consolas" panose="020B0609020204030204" pitchFamily="49" charset="0"/>
              </a:rPr>
              <a:t>y = </a:t>
            </a:r>
            <a:r>
              <a:rPr lang="en-US" b="0" i="0" dirty="0" err="1">
                <a:effectLst/>
                <a:latin typeface="Consolas" panose="020B0609020204030204" pitchFamily="49" charset="0"/>
              </a:rPr>
              <a:t>trendedNoise</a:t>
            </a:r>
            <a:r>
              <a:rPr lang="en-CA" b="0" i="0" dirty="0">
                <a:effectLst/>
                <a:latin typeface="Consolas" panose="020B0609020204030204" pitchFamily="49" charset="0"/>
              </a:rPr>
              <a:t> + fitted(</a:t>
            </a:r>
            <a:r>
              <a:rPr lang="en-CA" b="0" i="0" dirty="0" err="1">
                <a:effectLst/>
                <a:latin typeface="Consolas" panose="020B0609020204030204" pitchFamily="49" charset="0"/>
              </a:rPr>
              <a:t>myFit</a:t>
            </a:r>
            <a:r>
              <a:rPr lang="en-CA" b="0" i="0" dirty="0">
                <a:effectLst/>
                <a:latin typeface="Consolas" panose="020B0609020204030204" pitchFamily="49" charset="0"/>
              </a:rPr>
              <a:t>)</a:t>
            </a:r>
            <a:endParaRPr lang="en-US" b="0" i="0" dirty="0">
              <a:effectLst/>
              <a:latin typeface="Consolas" panose="020B0609020204030204" pitchFamily="49" charset="0"/>
            </a:endParaRP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CA" b="0" i="0" dirty="0">
                <a:effectLst/>
                <a:latin typeface="Consolas" panose="020B0609020204030204" pitchFamily="49" charset="0"/>
              </a:rPr>
              <a:t>y = </a:t>
            </a:r>
            <a:r>
              <a:rPr lang="en-US" b="0" i="0" dirty="0" err="1">
                <a:effectLst/>
                <a:latin typeface="Consolas" panose="020B0609020204030204" pitchFamily="49" charset="0"/>
              </a:rPr>
              <a:t>trendedNoise</a:t>
            </a:r>
            <a:r>
              <a:rPr lang="en-CA" b="0" i="0" dirty="0">
                <a:effectLst/>
                <a:latin typeface="Consolas" panose="020B0609020204030204" pitchFamily="49" charset="0"/>
              </a:rPr>
              <a:t> - res(</a:t>
            </a:r>
            <a:r>
              <a:rPr lang="en-CA" b="0" i="0" dirty="0" err="1">
                <a:effectLst/>
                <a:latin typeface="Consolas" panose="020B0609020204030204" pitchFamily="49" charset="0"/>
              </a:rPr>
              <a:t>myFit</a:t>
            </a:r>
            <a:r>
              <a:rPr lang="en-CA" b="0" i="0" dirty="0">
                <a:effectLst/>
                <a:latin typeface="Consolas" panose="020B0609020204030204" pitchFamily="49" charset="0"/>
              </a:rPr>
              <a:t>)</a:t>
            </a:r>
            <a:endParaRPr lang="en-US" b="0" i="0" dirty="0">
              <a:effectLst/>
              <a:latin typeface="Consolas" panose="020B0609020204030204" pitchFamily="49" charset="0"/>
            </a:endParaRP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CA" b="0" i="0" dirty="0">
                <a:effectLst/>
                <a:latin typeface="Consolas" panose="020B0609020204030204" pitchFamily="49" charset="0"/>
              </a:rPr>
              <a:t>y = </a:t>
            </a:r>
            <a:r>
              <a:rPr lang="en-US" b="0" i="0" dirty="0" err="1">
                <a:effectLst/>
                <a:latin typeface="Consolas" panose="020B0609020204030204" pitchFamily="49" charset="0"/>
              </a:rPr>
              <a:t>trendedNoise</a:t>
            </a:r>
            <a:r>
              <a:rPr lang="en-CA" b="0" i="0" dirty="0">
                <a:effectLst/>
                <a:latin typeface="Consolas" panose="020B0609020204030204" pitchFamily="49" charset="0"/>
              </a:rPr>
              <a:t> </a:t>
            </a:r>
            <a:r>
              <a:rPr lang="ru-RU" b="0" i="0" dirty="0">
                <a:effectLst/>
                <a:latin typeface="Consolas" panose="020B0609020204030204" pitchFamily="49" charset="0"/>
              </a:rPr>
              <a:t>+</a:t>
            </a:r>
            <a:r>
              <a:rPr lang="en-CA" b="0" i="0" dirty="0">
                <a:effectLst/>
                <a:latin typeface="Consolas" panose="020B0609020204030204" pitchFamily="49" charset="0"/>
              </a:rPr>
              <a:t> res(</a:t>
            </a:r>
            <a:r>
              <a:rPr lang="en-CA" b="0" i="0" dirty="0" err="1">
                <a:effectLst/>
                <a:latin typeface="Consolas" panose="020B0609020204030204" pitchFamily="49" charset="0"/>
              </a:rPr>
              <a:t>myFit</a:t>
            </a:r>
            <a:r>
              <a:rPr lang="en-CA" b="0" i="0" dirty="0">
                <a:effectLst/>
                <a:latin typeface="Consolas" panose="020B0609020204030204" pitchFamily="49" charset="0"/>
              </a:rPr>
              <a:t>)</a:t>
            </a:r>
            <a:endParaRPr lang="en-US" b="0" i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CC3653-B7CA-43BE-A63D-E74E2516F3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51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24350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24032" y="680937"/>
            <a:ext cx="10515600" cy="248223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Chapter 2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Time Series Regression and Exploratory Data Analysis</a:t>
            </a:r>
            <a:endParaRPr lang="ru-RU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894945" y="3758191"/>
            <a:ext cx="11297055" cy="150018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2.3 Smoothing in the Time Series Context</a:t>
            </a:r>
            <a:endParaRPr lang="ru-RU" sz="4000" dirty="0">
              <a:solidFill>
                <a:srgbClr val="C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770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Moving average smoother</a:t>
            </a:r>
            <a:br>
              <a:rPr lang="en-US" sz="4000" b="0" dirty="0"/>
            </a:br>
            <a:endParaRPr lang="ru-R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Текст 3"/>
              <p:cNvSpPr>
                <a:spLocks noGrp="1"/>
              </p:cNvSpPr>
              <p:nvPr>
                <p:ph type="body" idx="2"/>
              </p:nvPr>
            </p:nvSpPr>
            <p:spPr>
              <a:xfrm>
                <a:off x="758758" y="914400"/>
                <a:ext cx="11128442" cy="5411450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r>
                  <a:rPr lang="en-US" sz="3200" dirty="0"/>
                  <a:t>Filtering or smoothing method is useful in discovering certain traits in a time series, such as long-term trend and seasonal components. </a:t>
                </a:r>
              </a:p>
              <a:p>
                <a:pPr marL="114300" indent="0">
                  <a:buNone/>
                </a:pPr>
                <a:endParaRPr lang="en-US" sz="3200" b="1" dirty="0"/>
              </a:p>
              <a:p>
                <a:pPr marL="114300" indent="0">
                  <a:buNone/>
                </a:pPr>
                <a:r>
                  <a:rPr lang="en-US" sz="3200" b="1" dirty="0"/>
                  <a:t> Symmetric moving average of the data: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latin typeface="Cambria Math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=−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𝑘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32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lang="en-US" sz="3200" b="0" dirty="0"/>
              </a:p>
              <a:p>
                <a:pPr marL="114300" indent="0">
                  <a:buNone/>
                </a:pPr>
                <a:r>
                  <a:rPr lang="en-US" sz="32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3200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sz="32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3200" b="0" i="1" smtClean="0">
                            <a:latin typeface="Cambria Math"/>
                          </a:rPr>
                          <m:t>−</m:t>
                        </m:r>
                        <m:r>
                          <a:rPr lang="en-US" sz="3200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sz="3200" b="0" i="1" smtClean="0">
                        <a:latin typeface="Cambria Math"/>
                      </a:rPr>
                      <m:t>≥0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b="0" i="1" smtClean="0">
                            <a:latin typeface="Cambria Math"/>
                          </a:rPr>
                          <m:t>𝑗</m:t>
                        </m:r>
                        <m:r>
                          <a:rPr lang="en-US" sz="3200" b="0" i="1" smtClean="0">
                            <a:latin typeface="Cambria Math"/>
                          </a:rPr>
                          <m:t>=−</m:t>
                        </m:r>
                        <m:r>
                          <a:rPr lang="en-US" sz="3200" b="0" i="1" smtClean="0">
                            <a:latin typeface="Cambria Math"/>
                          </a:rPr>
                          <m:t>𝑘</m:t>
                        </m:r>
                        <m:r>
                          <a:rPr lang="en-US" sz="3200" b="0" i="1" smtClean="0">
                            <a:latin typeface="Cambria Math"/>
                          </a:rPr>
                          <m:t> </m:t>
                        </m:r>
                      </m:sub>
                      <m:sup>
                        <m:r>
                          <a:rPr lang="en-US" sz="3200" b="0" i="1" smtClean="0">
                            <a:latin typeface="Cambria Math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sz="3200" b="0" i="1" smtClean="0">
                        <a:latin typeface="Cambria Math"/>
                      </a:rPr>
                      <m:t>=1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Текс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758758" y="914400"/>
                <a:ext cx="11128442" cy="5411450"/>
              </a:xfrm>
              <a:blipFill>
                <a:blip r:embed="rId2"/>
                <a:stretch>
                  <a:fillRect l="-32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7314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Example 2.11  Moving average smoother</a:t>
            </a:r>
            <a:br>
              <a:rPr lang="en-US" sz="4000" b="0" dirty="0"/>
            </a:br>
            <a:endParaRPr lang="ru-R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Текст 3"/>
              <p:cNvSpPr>
                <a:spLocks noGrp="1"/>
              </p:cNvSpPr>
              <p:nvPr>
                <p:ph type="body" idx="2"/>
              </p:nvPr>
            </p:nvSpPr>
            <p:spPr>
              <a:xfrm>
                <a:off x="758758" y="914400"/>
                <a:ext cx="11128442" cy="5411450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r>
                  <a:rPr lang="en-US" sz="3200" dirty="0"/>
                  <a:t>For the SOI series, consider smoother with weights</a:t>
                </a:r>
              </a:p>
              <a:p>
                <a:pPr marL="114300" indent="0">
                  <a:buNone/>
                </a:pP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32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32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3200" b="0" i="1" smtClean="0">
                            <a:latin typeface="Cambria Math"/>
                          </a:rPr>
                          <m:t>±1</m:t>
                        </m:r>
                      </m:sub>
                    </m:sSub>
                    <m:r>
                      <a:rPr lang="en-US" sz="3200" b="0" i="1" smtClean="0">
                        <a:latin typeface="Cambria Math"/>
                      </a:rPr>
                      <m:t>=…=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3200" b="0" i="1" smtClean="0">
                            <a:latin typeface="Cambria Math"/>
                          </a:rPr>
                          <m:t>±5</m:t>
                        </m:r>
                      </m:sub>
                    </m:sSub>
                    <m:r>
                      <a:rPr lang="en-US" sz="32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latin typeface="Cambria Math"/>
                          </a:rPr>
                          <m:t>12</m:t>
                        </m:r>
                      </m:den>
                    </m:f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3200" b="0" i="1" smtClean="0">
                            <a:latin typeface="Cambria Math"/>
                          </a:rPr>
                          <m:t>±6</m:t>
                        </m:r>
                      </m:sub>
                    </m:sSub>
                    <m:r>
                      <a:rPr lang="en-US" sz="3200" b="0" i="1" smtClean="0">
                        <a:latin typeface="Cambria Math"/>
                      </a:rPr>
                      <m:t>=1/24</m:t>
                    </m:r>
                  </m:oMath>
                </a14:m>
                <a:r>
                  <a:rPr lang="en-US" sz="3200" dirty="0"/>
                  <a:t> </a:t>
                </a:r>
              </a:p>
              <a:p>
                <a:pPr marL="114300" indent="0">
                  <a:buNone/>
                </a:pPr>
                <a:r>
                  <a:rPr lang="en-US" sz="2400" dirty="0" err="1">
                    <a:solidFill>
                      <a:srgbClr val="0070C0"/>
                    </a:solidFill>
                  </a:rPr>
                  <a:t>wgts</a:t>
                </a:r>
                <a:r>
                  <a:rPr lang="en-US" sz="2400" dirty="0">
                    <a:solidFill>
                      <a:srgbClr val="0070C0"/>
                    </a:solidFill>
                  </a:rPr>
                  <a:t> = c(.5, rep(1,11), .5)/12</a:t>
                </a:r>
              </a:p>
              <a:p>
                <a:pPr marL="114300" indent="0">
                  <a:buNone/>
                </a:pPr>
                <a:r>
                  <a:rPr lang="en-US" sz="2400" dirty="0" err="1">
                    <a:solidFill>
                      <a:srgbClr val="0070C0"/>
                    </a:solidFill>
                  </a:rPr>
                  <a:t>soif</a:t>
                </a:r>
                <a:r>
                  <a:rPr lang="en-US" sz="2400" dirty="0">
                    <a:solidFill>
                      <a:srgbClr val="0070C0"/>
                    </a:solidFill>
                  </a:rPr>
                  <a:t> = filter(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soi</a:t>
                </a:r>
                <a:r>
                  <a:rPr lang="en-US" sz="2400" dirty="0">
                    <a:solidFill>
                      <a:srgbClr val="0070C0"/>
                    </a:solidFill>
                  </a:rPr>
                  <a:t>, sides=2, filter=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wgts</a:t>
                </a:r>
                <a:r>
                  <a:rPr lang="en-US" sz="24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114300" indent="0">
                  <a:buNone/>
                </a:pPr>
                <a:r>
                  <a:rPr lang="en-US" sz="2400" dirty="0">
                    <a:solidFill>
                      <a:srgbClr val="0070C0"/>
                    </a:solidFill>
                  </a:rPr>
                  <a:t>plot(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soi</a:t>
                </a:r>
                <a:r>
                  <a:rPr lang="en-US" sz="24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114300" indent="0">
                  <a:buNone/>
                </a:pPr>
                <a:r>
                  <a:rPr lang="en-US" sz="2400" dirty="0">
                    <a:solidFill>
                      <a:srgbClr val="0070C0"/>
                    </a:solidFill>
                  </a:rPr>
                  <a:t>lines(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soif</a:t>
                </a:r>
                <a:r>
                  <a:rPr lang="en-US" sz="2400" dirty="0">
                    <a:solidFill>
                      <a:srgbClr val="0070C0"/>
                    </a:solidFill>
                  </a:rPr>
                  <a:t>, 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lwd</a:t>
                </a:r>
                <a:r>
                  <a:rPr lang="en-US" sz="2400" dirty="0">
                    <a:solidFill>
                      <a:srgbClr val="0070C0"/>
                    </a:solidFill>
                  </a:rPr>
                  <a:t>=2, col=4)</a:t>
                </a:r>
              </a:p>
              <a:p>
                <a:pPr marL="114300" indent="0">
                  <a:buNone/>
                </a:pPr>
                <a:r>
                  <a:rPr lang="en-US" sz="2400" dirty="0">
                    <a:solidFill>
                      <a:srgbClr val="0070C0"/>
                    </a:solidFill>
                  </a:rPr>
                  <a:t>par(fig = c(.65, 1, .65, 1), new = TRUE) </a:t>
                </a:r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</a:rPr>
                  <a:t># the insert</a:t>
                </a:r>
              </a:p>
              <a:p>
                <a:pPr marL="114300" indent="0">
                  <a:buNone/>
                </a:pPr>
                <a:r>
                  <a:rPr lang="en-US" sz="2400" dirty="0" err="1">
                    <a:solidFill>
                      <a:srgbClr val="0070C0"/>
                    </a:solidFill>
                  </a:rPr>
                  <a:t>nwgts</a:t>
                </a:r>
                <a:r>
                  <a:rPr lang="en-US" sz="2400" dirty="0">
                    <a:solidFill>
                      <a:srgbClr val="0070C0"/>
                    </a:solidFill>
                  </a:rPr>
                  <a:t> = c(rep(0,20), 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wgts</a:t>
                </a:r>
                <a:r>
                  <a:rPr lang="en-US" sz="2400" dirty="0">
                    <a:solidFill>
                      <a:srgbClr val="0070C0"/>
                    </a:solidFill>
                  </a:rPr>
                  <a:t>, rep(0,20))</a:t>
                </a:r>
              </a:p>
              <a:p>
                <a:pPr marL="114300" indent="0">
                  <a:buNone/>
                </a:pPr>
                <a:r>
                  <a:rPr lang="en-US" sz="2400" dirty="0">
                    <a:solidFill>
                      <a:srgbClr val="0070C0"/>
                    </a:solidFill>
                  </a:rPr>
                  <a:t>plot(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nwgts</a:t>
                </a:r>
                <a:r>
                  <a:rPr lang="en-US" sz="2400" dirty="0">
                    <a:solidFill>
                      <a:srgbClr val="0070C0"/>
                    </a:solidFill>
                  </a:rPr>
                  <a:t>, type="l", 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ylim</a:t>
                </a:r>
                <a:r>
                  <a:rPr lang="en-US" sz="2400" dirty="0">
                    <a:solidFill>
                      <a:srgbClr val="0070C0"/>
                    </a:solidFill>
                  </a:rPr>
                  <a:t> = c(-.02,.1), </a:t>
                </a:r>
              </a:p>
              <a:p>
                <a:pPr marL="114300" indent="0">
                  <a:buNone/>
                </a:pPr>
                <a:r>
                  <a:rPr lang="en-US" sz="2400" dirty="0">
                    <a:solidFill>
                      <a:srgbClr val="0070C0"/>
                    </a:solidFill>
                  </a:rPr>
                  <a:t>                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xaxt</a:t>
                </a:r>
                <a:r>
                  <a:rPr lang="en-US" sz="2400" dirty="0">
                    <a:solidFill>
                      <a:srgbClr val="0070C0"/>
                    </a:solidFill>
                  </a:rPr>
                  <a:t>='n', 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yaxt</a:t>
                </a:r>
                <a:r>
                  <a:rPr lang="en-US" sz="2400" dirty="0">
                    <a:solidFill>
                      <a:srgbClr val="0070C0"/>
                    </a:solidFill>
                  </a:rPr>
                  <a:t>='n', 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ann</a:t>
                </a:r>
                <a:r>
                  <a:rPr lang="en-US" sz="2400" dirty="0">
                    <a:solidFill>
                      <a:srgbClr val="0070C0"/>
                    </a:solidFill>
                  </a:rPr>
                  <a:t>=FALSE)</a:t>
                </a:r>
              </a:p>
            </p:txBody>
          </p:sp>
        </mc:Choice>
        <mc:Fallback xmlns="">
          <p:sp>
            <p:nvSpPr>
              <p:cNvPr id="4" name="Текс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758758" y="914400"/>
                <a:ext cx="11128442" cy="5411450"/>
              </a:xfrm>
              <a:blipFill>
                <a:blip r:embed="rId2"/>
                <a:stretch>
                  <a:fillRect l="-32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54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000" y="2400300"/>
            <a:ext cx="6312550" cy="286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63455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Kernel smoother</a:t>
            </a:r>
            <a:br>
              <a:rPr lang="en-US" sz="4000" b="0" dirty="0"/>
            </a:br>
            <a:endParaRPr lang="ru-R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Текст 3"/>
              <p:cNvSpPr>
                <a:spLocks noGrp="1"/>
              </p:cNvSpPr>
              <p:nvPr>
                <p:ph type="body" idx="2"/>
              </p:nvPr>
            </p:nvSpPr>
            <p:spPr>
              <a:xfrm>
                <a:off x="758758" y="914400"/>
                <a:ext cx="11128442" cy="5411450"/>
              </a:xfrm>
            </p:spPr>
            <p:txBody>
              <a:bodyPr>
                <a:normAutofit fontScale="92500" lnSpcReduction="10000"/>
              </a:bodyPr>
              <a:lstStyle/>
              <a:p>
                <a:pPr marL="114300" indent="0">
                  <a:buNone/>
                </a:pPr>
                <a:r>
                  <a:rPr lang="en-US" sz="3200" dirty="0">
                    <a:solidFill>
                      <a:srgbClr val="0070C0"/>
                    </a:solidFill>
                  </a:rPr>
                  <a:t>https://en.wikipedia.org/wiki/Kernel_(statistics) </a:t>
                </a:r>
              </a:p>
              <a:p>
                <a:pPr marL="114300" indent="0">
                  <a:buNone/>
                </a:pPr>
                <a:r>
                  <a:rPr lang="en-US" sz="3200" dirty="0">
                    <a:solidFill>
                      <a:srgbClr val="0070C0"/>
                    </a:solidFill>
                    <a:hlinkClick r:id="rId2"/>
                  </a:rPr>
                  <a:t>https://en.wikipedia.org/wiki/Kernel_regression</a:t>
                </a:r>
                <a:endParaRPr lang="en-US" sz="3200" dirty="0">
                  <a:solidFill>
                    <a:srgbClr val="0070C0"/>
                  </a:solidFill>
                </a:endParaRPr>
              </a:p>
              <a:p>
                <a:pPr marL="114300" indent="0">
                  <a:buNone/>
                </a:pPr>
                <a:r>
                  <a:rPr lang="en-US" sz="3200" dirty="0">
                    <a:solidFill>
                      <a:schemeClr val="tx1"/>
                    </a:solidFill>
                  </a:rPr>
                  <a:t>The </a:t>
                </a:r>
                <a:r>
                  <a:rPr lang="en-US" sz="3200" dirty="0" err="1">
                    <a:solidFill>
                      <a:schemeClr val="tx1"/>
                    </a:solidFill>
                  </a:rPr>
                  <a:t>Nadaraya</a:t>
                </a:r>
                <a:r>
                  <a:rPr lang="en-US" sz="3200" dirty="0">
                    <a:solidFill>
                      <a:schemeClr val="tx1"/>
                    </a:solidFill>
                  </a:rPr>
                  <a:t>-Watson smoother 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latin typeface="Cambria Math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lang="en-US" sz="3200" b="0" dirty="0"/>
              </a:p>
              <a:p>
                <a:pPr marL="114300" indent="0">
                  <a:buNone/>
                </a:pPr>
                <a:r>
                  <a:rPr lang="en-US" sz="3200" dirty="0"/>
                  <a:t>where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/>
                            </a:rPr>
                            <m:t>𝐾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0" i="1" smtClean="0">
                                      <a:latin typeface="Cambria Math"/>
                                    </a:rPr>
                                    <m:t>𝑡</m:t>
                                  </m:r>
                                  <m:r>
                                    <a:rPr lang="en-US" sz="3200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3200" b="0" i="1" smtClean="0">
                                      <a:latin typeface="Cambria Math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n-US" sz="3200" b="0" i="1" smtClean="0">
                                      <a:latin typeface="Cambria Math"/>
                                    </a:rPr>
                                    <m:t>𝑏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3200" b="0" i="1" smtClean="0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32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b="0" i="1" smtClean="0">
                                          <a:latin typeface="Cambria Math"/>
                                        </a:rPr>
                                        <m:t>𝑡</m:t>
                                      </m:r>
                                      <m:r>
                                        <a:rPr lang="en-US" sz="3200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sz="3200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num>
                                    <m:den>
                                      <m:r>
                                        <a:rPr lang="en-US" sz="3200" b="0" i="1" smtClean="0">
                                          <a:latin typeface="Cambria Math"/>
                                        </a:rPr>
                                        <m:t>𝑏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3200" dirty="0"/>
              </a:p>
              <a:p>
                <a:pPr marL="114300" indent="0">
                  <a:buNone/>
                </a:pPr>
                <a:r>
                  <a:rPr lang="en-US" sz="3200" dirty="0"/>
                  <a:t>are weights, and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/>
                      </a:rPr>
                      <m:t>𝐾</m:t>
                    </m:r>
                    <m:r>
                      <a:rPr lang="en-US" sz="32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3200" dirty="0"/>
                  <a:t>is a kernel function. </a:t>
                </a:r>
              </a:p>
              <a:p>
                <a:pPr marL="114300" indent="0">
                  <a:buNone/>
                </a:pPr>
                <a:r>
                  <a:rPr lang="en-US" sz="3200" dirty="0"/>
                  <a:t>Example of Kernel: Normal kernel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/>
                      </a:rPr>
                      <m:t>𝐾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sz="32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3200" b="0" i="1" smtClean="0">
                                <a:latin typeface="Cambria Math"/>
                              </a:rPr>
                              <m:t>2</m:t>
                            </m:r>
                            <m:r>
                              <a:rPr lang="en-US" sz="3200" b="0" i="1" smtClean="0">
                                <a:latin typeface="Cambria Math"/>
                              </a:rPr>
                              <m:t>𝜋</m:t>
                            </m:r>
                          </m:e>
                        </m:rad>
                      </m:den>
                    </m:f>
                    <m:func>
                      <m:func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 smtClean="0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32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3200" b="0" i="1" smtClean="0">
                                    <a:latin typeface="Cambria Math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Текс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758758" y="914400"/>
                <a:ext cx="11128442" cy="5411450"/>
              </a:xfrm>
              <a:blipFill>
                <a:blip r:embed="rId3"/>
                <a:stretch>
                  <a:fillRect l="-219" t="-563" b="-5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3937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Kernel smoother</a:t>
            </a:r>
            <a:br>
              <a:rPr lang="en-US" sz="4000" b="0" dirty="0"/>
            </a:br>
            <a:endParaRPr lang="ru-RU" sz="4000" dirty="0"/>
          </a:p>
        </p:txBody>
      </p:sp>
      <p:sp>
        <p:nvSpPr>
          <p:cNvPr id="4" name="Текст 3"/>
          <p:cNvSpPr>
            <a:spLocks noGrp="1"/>
          </p:cNvSpPr>
          <p:nvPr>
            <p:ph type="body" idx="2"/>
          </p:nvPr>
        </p:nvSpPr>
        <p:spPr>
          <a:xfrm>
            <a:off x="701608" y="704850"/>
            <a:ext cx="11128442" cy="541145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0000FF"/>
                </a:solidFill>
              </a:rPr>
              <a:t>plot(</a:t>
            </a:r>
            <a:r>
              <a:rPr lang="en-US" dirty="0" err="1">
                <a:solidFill>
                  <a:srgbClr val="0000FF"/>
                </a:solidFill>
              </a:rPr>
              <a:t>soi</a:t>
            </a:r>
            <a:r>
              <a:rPr lang="en-US" dirty="0">
                <a:solidFill>
                  <a:srgbClr val="0000FF"/>
                </a:solidFill>
              </a:rPr>
              <a:t>)</a:t>
            </a:r>
          </a:p>
          <a:p>
            <a:pPr marL="114300" indent="0">
              <a:buNone/>
            </a:pPr>
            <a:r>
              <a:rPr lang="en-US" dirty="0">
                <a:solidFill>
                  <a:srgbClr val="0000FF"/>
                </a:solidFill>
              </a:rPr>
              <a:t>lines(</a:t>
            </a:r>
            <a:r>
              <a:rPr lang="en-US" dirty="0" err="1">
                <a:solidFill>
                  <a:srgbClr val="0000FF"/>
                </a:solidFill>
              </a:rPr>
              <a:t>ksmooth</a:t>
            </a:r>
            <a:r>
              <a:rPr lang="en-US" dirty="0">
                <a:solidFill>
                  <a:srgbClr val="0000FF"/>
                </a:solidFill>
              </a:rPr>
              <a:t>(time(</a:t>
            </a:r>
            <a:r>
              <a:rPr lang="en-US" dirty="0" err="1">
                <a:solidFill>
                  <a:srgbClr val="0000FF"/>
                </a:solidFill>
              </a:rPr>
              <a:t>soi</a:t>
            </a:r>
            <a:r>
              <a:rPr lang="en-US" dirty="0">
                <a:solidFill>
                  <a:srgbClr val="0000FF"/>
                </a:solidFill>
              </a:rPr>
              <a:t>), </a:t>
            </a:r>
            <a:r>
              <a:rPr lang="en-US" dirty="0" err="1">
                <a:solidFill>
                  <a:srgbClr val="0000FF"/>
                </a:solidFill>
              </a:rPr>
              <a:t>soi</a:t>
            </a:r>
            <a:r>
              <a:rPr lang="en-US" dirty="0">
                <a:solidFill>
                  <a:srgbClr val="0000FF"/>
                </a:solidFill>
              </a:rPr>
              <a:t>, "normal", bandwidth=1), </a:t>
            </a:r>
            <a:r>
              <a:rPr lang="en-US" dirty="0" err="1">
                <a:solidFill>
                  <a:srgbClr val="0000FF"/>
                </a:solidFill>
              </a:rPr>
              <a:t>lwd</a:t>
            </a:r>
            <a:r>
              <a:rPr lang="en-US" dirty="0">
                <a:solidFill>
                  <a:srgbClr val="0000FF"/>
                </a:solidFill>
              </a:rPr>
              <a:t>=2, col=4)</a:t>
            </a:r>
          </a:p>
          <a:p>
            <a:pPr marL="114300" indent="0">
              <a:buNone/>
            </a:pPr>
            <a:r>
              <a:rPr lang="en-US" dirty="0">
                <a:solidFill>
                  <a:srgbClr val="0000FF"/>
                </a:solidFill>
              </a:rPr>
              <a:t>par(fig = c(.65, 1, .65, 1), new = TRUE)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# the insert</a:t>
            </a:r>
          </a:p>
          <a:p>
            <a:pPr marL="114300" indent="0">
              <a:buNone/>
            </a:pPr>
            <a:r>
              <a:rPr lang="en-US" dirty="0">
                <a:solidFill>
                  <a:srgbClr val="0000FF"/>
                </a:solidFill>
              </a:rPr>
              <a:t>gauss = function(x) { 1/</a:t>
            </a:r>
            <a:r>
              <a:rPr lang="en-US" dirty="0" err="1">
                <a:solidFill>
                  <a:srgbClr val="0000FF"/>
                </a:solidFill>
              </a:rPr>
              <a:t>sqrt</a:t>
            </a:r>
            <a:r>
              <a:rPr lang="en-US" dirty="0">
                <a:solidFill>
                  <a:srgbClr val="0000FF"/>
                </a:solidFill>
              </a:rPr>
              <a:t>(2*pi) * </a:t>
            </a:r>
            <a:r>
              <a:rPr lang="en-US" dirty="0" err="1">
                <a:solidFill>
                  <a:srgbClr val="0000FF"/>
                </a:solidFill>
              </a:rPr>
              <a:t>exp</a:t>
            </a:r>
            <a:r>
              <a:rPr lang="en-US" dirty="0">
                <a:solidFill>
                  <a:srgbClr val="0000FF"/>
                </a:solidFill>
              </a:rPr>
              <a:t>(-(x^2)/2) }</a:t>
            </a:r>
          </a:p>
          <a:p>
            <a:pPr marL="114300" indent="0">
              <a:buNone/>
            </a:pPr>
            <a:r>
              <a:rPr lang="en-US" dirty="0">
                <a:solidFill>
                  <a:srgbClr val="0000FF"/>
                </a:solidFill>
              </a:rPr>
              <a:t>x = </a:t>
            </a:r>
            <a:r>
              <a:rPr lang="en-US" dirty="0" err="1">
                <a:solidFill>
                  <a:srgbClr val="0000FF"/>
                </a:solidFill>
              </a:rPr>
              <a:t>seq</a:t>
            </a:r>
            <a:r>
              <a:rPr lang="en-US" dirty="0">
                <a:solidFill>
                  <a:srgbClr val="0000FF"/>
                </a:solidFill>
              </a:rPr>
              <a:t>(from = -3, to = 3, by = 0.001)</a:t>
            </a:r>
          </a:p>
          <a:p>
            <a:pPr marL="114300" indent="0">
              <a:buNone/>
            </a:pPr>
            <a:r>
              <a:rPr lang="en-US" dirty="0">
                <a:solidFill>
                  <a:srgbClr val="0000FF"/>
                </a:solidFill>
              </a:rPr>
              <a:t>plot(x, gauss(x), type ="l", </a:t>
            </a:r>
            <a:r>
              <a:rPr lang="en-US" dirty="0" err="1">
                <a:solidFill>
                  <a:srgbClr val="0000FF"/>
                </a:solidFill>
              </a:rPr>
              <a:t>ylim</a:t>
            </a:r>
            <a:r>
              <a:rPr lang="en-US" dirty="0">
                <a:solidFill>
                  <a:srgbClr val="0000FF"/>
                </a:solidFill>
              </a:rPr>
              <a:t>=c(-.02,.45), </a:t>
            </a:r>
            <a:r>
              <a:rPr lang="en-US" dirty="0" err="1">
                <a:solidFill>
                  <a:srgbClr val="0000FF"/>
                </a:solidFill>
              </a:rPr>
              <a:t>xaxt</a:t>
            </a:r>
            <a:r>
              <a:rPr lang="en-US" dirty="0">
                <a:solidFill>
                  <a:srgbClr val="0000FF"/>
                </a:solidFill>
              </a:rPr>
              <a:t>='n', </a:t>
            </a:r>
            <a:r>
              <a:rPr lang="en-US" dirty="0" err="1">
                <a:solidFill>
                  <a:srgbClr val="0000FF"/>
                </a:solidFill>
              </a:rPr>
              <a:t>yaxt</a:t>
            </a:r>
            <a:r>
              <a:rPr lang="en-US" dirty="0">
                <a:solidFill>
                  <a:srgbClr val="0000FF"/>
                </a:solidFill>
              </a:rPr>
              <a:t>='n', </a:t>
            </a:r>
            <a:r>
              <a:rPr lang="en-US" dirty="0" err="1">
                <a:solidFill>
                  <a:srgbClr val="0000FF"/>
                </a:solidFill>
              </a:rPr>
              <a:t>ann</a:t>
            </a:r>
            <a:r>
              <a:rPr lang="en-US" dirty="0">
                <a:solidFill>
                  <a:srgbClr val="0000FF"/>
                </a:solidFill>
              </a:rPr>
              <a:t>=FALSE)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56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3903937"/>
            <a:ext cx="6251575" cy="295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36454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err="1"/>
              <a:t>Lowess</a:t>
            </a:r>
            <a:br>
              <a:rPr lang="en-US" sz="4000" b="0" dirty="0"/>
            </a:br>
            <a:endParaRPr lang="ru-R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Текст 3"/>
              <p:cNvSpPr>
                <a:spLocks noGrp="1"/>
              </p:cNvSpPr>
              <p:nvPr>
                <p:ph type="body" idx="2"/>
              </p:nvPr>
            </p:nvSpPr>
            <p:spPr>
              <a:xfrm>
                <a:off x="758758" y="914400"/>
                <a:ext cx="11128442" cy="5411450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r>
                  <a:rPr lang="en-US" sz="3200" dirty="0"/>
                  <a:t>Another approach to smoothing a time plot is nearest neighbor regression. The technique is based on </a:t>
                </a:r>
                <a:r>
                  <a:rPr lang="en-US" sz="3200" u="sng" dirty="0"/>
                  <a:t>k -nearest neighbors regression</a:t>
                </a:r>
                <a:r>
                  <a:rPr lang="en-US" sz="3200" dirty="0"/>
                  <a:t>, wherein one uses only the data 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/>
                        </a:rPr>
                        <m:t>{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/2</m:t>
                          </m:r>
                        </m:sub>
                      </m:sSub>
                      <m:r>
                        <a:rPr lang="en-US" sz="3200" b="0" i="1" smtClean="0">
                          <a:latin typeface="Cambria Math"/>
                        </a:rPr>
                        <m:t>,…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latin typeface="Cambria Math"/>
                        </a:rPr>
                        <m:t>,…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/2</m:t>
                          </m:r>
                        </m:sub>
                      </m:sSub>
                      <m:r>
                        <a:rPr lang="en-US" sz="3200" b="0" i="1" smtClean="0">
                          <a:latin typeface="Cambria Math"/>
                        </a:rPr>
                        <m:t>}</m:t>
                      </m:r>
                    </m:oMath>
                  </m:oMathPara>
                </a14:m>
                <a:endParaRPr lang="en-US" sz="3200" dirty="0"/>
              </a:p>
              <a:p>
                <a:pPr marL="114300" indent="0">
                  <a:buNone/>
                </a:pPr>
                <a:r>
                  <a:rPr lang="en-US" sz="3200" dirty="0"/>
                  <a:t>to 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/>
                  <a:t> via regression.</a:t>
                </a:r>
              </a:p>
              <a:p>
                <a:pPr marL="114300" indent="0">
                  <a:buNone/>
                </a:pPr>
                <a:r>
                  <a:rPr lang="en-US" sz="3200" dirty="0"/>
                  <a:t>The larger the fraction of nearest neighbors included, the</a:t>
                </a:r>
              </a:p>
              <a:p>
                <a:pPr marL="114300" indent="0">
                  <a:buNone/>
                </a:pPr>
                <a:r>
                  <a:rPr lang="en-US" sz="3200" dirty="0"/>
                  <a:t>smoother the fit will be. </a:t>
                </a:r>
              </a:p>
              <a:p>
                <a:pPr marL="114300" indent="0">
                  <a:buNone/>
                </a:pPr>
                <a:r>
                  <a:rPr lang="en-US" sz="3200" dirty="0">
                    <a:solidFill>
                      <a:srgbClr val="0070C0"/>
                    </a:solidFill>
                  </a:rPr>
                  <a:t>https://en.wikipedia.org/wiki/Local_regression </a:t>
                </a:r>
              </a:p>
            </p:txBody>
          </p:sp>
        </mc:Choice>
        <mc:Fallback xmlns="">
          <p:sp>
            <p:nvSpPr>
              <p:cNvPr id="4" name="Текс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758758" y="914400"/>
                <a:ext cx="11128442" cy="5411450"/>
              </a:xfrm>
              <a:blipFill>
                <a:blip r:embed="rId2"/>
                <a:stretch>
                  <a:fillRect l="-32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2386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Example: </a:t>
            </a:r>
            <a:r>
              <a:rPr lang="en-US" sz="4000" dirty="0" err="1"/>
              <a:t>lowess</a:t>
            </a:r>
            <a:br>
              <a:rPr lang="en-US" sz="4000" b="0" dirty="0"/>
            </a:br>
            <a:endParaRPr lang="ru-RU" sz="4000" dirty="0"/>
          </a:p>
        </p:txBody>
      </p:sp>
      <p:sp>
        <p:nvSpPr>
          <p:cNvPr id="4" name="Текст 3"/>
          <p:cNvSpPr>
            <a:spLocks noGrp="1"/>
          </p:cNvSpPr>
          <p:nvPr>
            <p:ph type="body" idx="2"/>
          </p:nvPr>
        </p:nvSpPr>
        <p:spPr>
          <a:xfrm>
            <a:off x="701608" y="704850"/>
            <a:ext cx="11128442" cy="541145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rgbClr val="0000FF"/>
                </a:solidFill>
              </a:rPr>
              <a:t>plot(</a:t>
            </a:r>
            <a:r>
              <a:rPr lang="en-US" dirty="0" err="1">
                <a:solidFill>
                  <a:srgbClr val="0000FF"/>
                </a:solidFill>
              </a:rPr>
              <a:t>soi</a:t>
            </a:r>
            <a:r>
              <a:rPr lang="en-US" dirty="0">
                <a:solidFill>
                  <a:srgbClr val="0000FF"/>
                </a:solidFill>
              </a:rPr>
              <a:t>)</a:t>
            </a:r>
          </a:p>
          <a:p>
            <a:pPr marL="114300" indent="0">
              <a:buNone/>
            </a:pPr>
            <a:r>
              <a:rPr lang="en-US" dirty="0">
                <a:solidFill>
                  <a:srgbClr val="0000FF"/>
                </a:solidFill>
              </a:rPr>
              <a:t>lines(</a:t>
            </a:r>
            <a:r>
              <a:rPr lang="en-US" dirty="0" err="1">
                <a:solidFill>
                  <a:srgbClr val="0000FF"/>
                </a:solidFill>
              </a:rPr>
              <a:t>lowess</a:t>
            </a:r>
            <a:r>
              <a:rPr lang="en-US" dirty="0">
                <a:solidFill>
                  <a:srgbClr val="0000FF"/>
                </a:solidFill>
              </a:rPr>
              <a:t>(</a:t>
            </a:r>
            <a:r>
              <a:rPr lang="en-US" dirty="0" err="1">
                <a:solidFill>
                  <a:srgbClr val="0000FF"/>
                </a:solidFill>
              </a:rPr>
              <a:t>soi</a:t>
            </a:r>
            <a:r>
              <a:rPr lang="en-US" dirty="0">
                <a:solidFill>
                  <a:srgbClr val="0000FF"/>
                </a:solidFill>
              </a:rPr>
              <a:t>, f=.05), </a:t>
            </a:r>
            <a:r>
              <a:rPr lang="en-US" dirty="0" err="1">
                <a:solidFill>
                  <a:srgbClr val="0000FF"/>
                </a:solidFill>
              </a:rPr>
              <a:t>lwd</a:t>
            </a:r>
            <a:r>
              <a:rPr lang="en-US" dirty="0">
                <a:solidFill>
                  <a:srgbClr val="0000FF"/>
                </a:solidFill>
              </a:rPr>
              <a:t>=2, col=4)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# El Nino cycle</a:t>
            </a:r>
          </a:p>
          <a:p>
            <a:pPr marL="114300" indent="0">
              <a:buNone/>
            </a:pPr>
            <a:r>
              <a:rPr lang="en-US" dirty="0">
                <a:solidFill>
                  <a:srgbClr val="0000FF"/>
                </a:solidFill>
              </a:rPr>
              <a:t>lines(</a:t>
            </a:r>
            <a:r>
              <a:rPr lang="en-US" dirty="0" err="1">
                <a:solidFill>
                  <a:srgbClr val="0000FF"/>
                </a:solidFill>
              </a:rPr>
              <a:t>lowess</a:t>
            </a:r>
            <a:r>
              <a:rPr lang="en-US" dirty="0">
                <a:solidFill>
                  <a:srgbClr val="0000FF"/>
                </a:solidFill>
              </a:rPr>
              <a:t>(</a:t>
            </a:r>
            <a:r>
              <a:rPr lang="en-US" dirty="0" err="1">
                <a:solidFill>
                  <a:srgbClr val="0000FF"/>
                </a:solidFill>
              </a:rPr>
              <a:t>soi</a:t>
            </a:r>
            <a:r>
              <a:rPr lang="en-US" dirty="0">
                <a:solidFill>
                  <a:srgbClr val="0000FF"/>
                </a:solidFill>
              </a:rPr>
              <a:t>), </a:t>
            </a:r>
            <a:r>
              <a:rPr lang="en-US" dirty="0" err="1">
                <a:solidFill>
                  <a:srgbClr val="0000FF"/>
                </a:solidFill>
              </a:rPr>
              <a:t>lty</a:t>
            </a:r>
            <a:r>
              <a:rPr lang="en-US" dirty="0">
                <a:solidFill>
                  <a:srgbClr val="0000FF"/>
                </a:solidFill>
              </a:rPr>
              <a:t>=2, </a:t>
            </a:r>
            <a:r>
              <a:rPr lang="en-US" dirty="0" err="1">
                <a:solidFill>
                  <a:srgbClr val="0000FF"/>
                </a:solidFill>
              </a:rPr>
              <a:t>lwd</a:t>
            </a:r>
            <a:r>
              <a:rPr lang="en-US" dirty="0">
                <a:solidFill>
                  <a:srgbClr val="0000FF"/>
                </a:solidFill>
              </a:rPr>
              <a:t>=2, col=2))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# trend (with default span)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58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484" y="2247900"/>
            <a:ext cx="8587056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71858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Smoothing Splines</a:t>
            </a:r>
            <a:br>
              <a:rPr lang="en-US" sz="4000" b="0" dirty="0"/>
            </a:br>
            <a:endParaRPr lang="ru-R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Текст 3"/>
              <p:cNvSpPr>
                <a:spLocks noGrp="1"/>
              </p:cNvSpPr>
              <p:nvPr>
                <p:ph type="body" idx="2"/>
              </p:nvPr>
            </p:nvSpPr>
            <p:spPr>
              <a:xfrm>
                <a:off x="758758" y="914400"/>
                <a:ext cx="11128442" cy="5411450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r>
                  <a:rPr lang="en-US" sz="3200" dirty="0"/>
                  <a:t>An obvious way to smooth data would be to fit a polynomial regression in terms of time. For example, a cubic polynomial: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/>
                        </a:rPr>
                        <m:t>𝑡</m:t>
                      </m:r>
                      <m:r>
                        <a:rPr lang="en-US" sz="32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𝑡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𝑡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  <m:r>
                        <a:rPr lang="en-US" sz="3200" b="0" i="1" smtClean="0"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sz="3200" dirty="0"/>
              </a:p>
              <a:p>
                <a:pPr marL="114300" indent="0">
                  <a:buNone/>
                </a:pPr>
                <a:r>
                  <a:rPr lang="en-US" sz="3200" dirty="0"/>
                  <a:t>An extension of polynomial regression is to first divide time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/>
                      </a:rPr>
                      <m:t>𝑡</m:t>
                    </m:r>
                    <m:r>
                      <a:rPr lang="en-US" sz="3200" i="1" dirty="0" smtClean="0">
                        <a:latin typeface="Cambria Math"/>
                      </a:rPr>
                      <m:t> = 1,…,</m:t>
                    </m:r>
                    <m:r>
                      <a:rPr lang="en-US" sz="3200" i="1" dirty="0" smtClean="0">
                        <a:latin typeface="Cambria Math"/>
                      </a:rPr>
                      <m:t>𝑛</m:t>
                    </m:r>
                    <m:r>
                      <a:rPr lang="en-US" sz="3200" i="1" dirty="0" smtClean="0">
                        <a:latin typeface="Cambria Math"/>
                      </a:rPr>
                      <m:t>, </m:t>
                    </m:r>
                  </m:oMath>
                </a14:m>
                <a:r>
                  <a:rPr lang="en-US" sz="3200" dirty="0"/>
                  <a:t>into k intervals,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/>
                          </a:rPr>
                          <m:t>=1, 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latin typeface="Cambria Math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/>
                          </a:rPr>
                          <m:t>+1, 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latin typeface="Cambria Math"/>
                      </a:rPr>
                      <m:t>,…,</m:t>
                    </m:r>
                    <m:d>
                      <m:dPr>
                        <m:begChr m:val="["/>
                        <m:endChr m:val="]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/>
                              </a:rPr>
                              <m:t>𝑘</m:t>
                            </m:r>
                            <m:r>
                              <a:rPr lang="en-US" sz="3200" b="0" i="1" smtClean="0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/>
                          </a:rPr>
                          <m:t>+1,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/>
                          </a:rPr>
                          <m:t>=</m:t>
                        </m:r>
                        <m:r>
                          <a:rPr lang="en-US" sz="3200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3200" b="0" i="1" smtClean="0">
                        <a:latin typeface="Cambria Math"/>
                      </a:rPr>
                      <m:t>;</m:t>
                    </m:r>
                  </m:oMath>
                </a14:m>
                <a:r>
                  <a:rPr lang="en-US" sz="3200" dirty="0"/>
                  <a:t> </a:t>
                </a:r>
              </a:p>
              <a:p>
                <a:pPr marL="114300" indent="0">
                  <a:buNone/>
                </a:pPr>
                <a:r>
                  <a:rPr lang="en-US" sz="3200" dirty="0"/>
                  <a:t>the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3200" i="1" dirty="0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3200" b="0" i="1" dirty="0" smtClean="0">
                        <a:latin typeface="Cambria Math"/>
                      </a:rPr>
                      <m:t>,</m:t>
                    </m:r>
                    <m:r>
                      <a:rPr lang="en-US" sz="3200" i="1" dirty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320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3200" b="0" i="1" dirty="0" smtClean="0">
                        <a:latin typeface="Cambria Math"/>
                      </a:rPr>
                      <m:t>,…, </m:t>
                    </m:r>
                    <m:r>
                      <a:rPr lang="en-US" sz="3200" i="1" dirty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err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3200" i="1" dirty="0" err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sz="3200" b="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3200" dirty="0"/>
                  <a:t> are called </a:t>
                </a:r>
                <a:r>
                  <a:rPr lang="en-US" sz="3200" i="1" u="sng" dirty="0"/>
                  <a:t>knots</a:t>
                </a:r>
                <a:r>
                  <a:rPr lang="en-US" sz="3200" dirty="0"/>
                  <a:t>.</a:t>
                </a:r>
              </a:p>
              <a:p>
                <a:pPr marL="114300" indent="0">
                  <a:buNone/>
                </a:pPr>
                <a:r>
                  <a:rPr lang="en-US" sz="3200" dirty="0"/>
                  <a:t> Then, in each interval, one fits a polynomial regression, typically the order is 3, and this is called cubic splines.</a:t>
                </a:r>
              </a:p>
            </p:txBody>
          </p:sp>
        </mc:Choice>
        <mc:Fallback xmlns="">
          <p:sp>
            <p:nvSpPr>
              <p:cNvPr id="4" name="Текс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758758" y="914400"/>
                <a:ext cx="11128442" cy="5411450"/>
              </a:xfrm>
              <a:blipFill rotWithShape="1">
                <a:blip r:embed="rId2"/>
                <a:stretch>
                  <a:fillRect l="-329" r="-8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082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1434" y="0"/>
            <a:ext cx="10074166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Multiple linear regression</a:t>
            </a:r>
            <a:endParaRPr lang="ru-R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Текст 3"/>
              <p:cNvSpPr>
                <a:spLocks noGrp="1"/>
              </p:cNvSpPr>
              <p:nvPr>
                <p:ph type="body" idx="2"/>
              </p:nvPr>
            </p:nvSpPr>
            <p:spPr>
              <a:xfrm>
                <a:off x="758758" y="1363607"/>
                <a:ext cx="11128442" cy="4962243"/>
              </a:xfrm>
            </p:spPr>
            <p:txBody>
              <a:bodyPr>
                <a:normAutofit fontScale="92500" lnSpcReduction="20000"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𝑧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𝑧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𝑞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𝑧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𝑞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𝛽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~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𝑖𝑖𝑑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0,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𝑤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and 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𝛽</m:t>
                    </m:r>
                    <m:r>
                      <a:rPr lang="en-US" b="0" i="1" smtClean="0">
                        <a:latin typeface="Cambria Math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)′</m:t>
                    </m:r>
                  </m:oMath>
                </a14:m>
                <a:r>
                  <a:rPr lang="en-US" dirty="0"/>
                  <a:t> , where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′ </m:t>
                    </m:r>
                  </m:oMath>
                </a14:m>
                <a:r>
                  <a:rPr lang="en-US" dirty="0"/>
                  <a:t>denotes transpose.</a:t>
                </a:r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Sum of squared errors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𝑆𝑆𝐸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_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The Least Square estimate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𝛽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 minimizes SSE and given by 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𝛽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′</m:t>
                                  </m:r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Текс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758758" y="1363607"/>
                <a:ext cx="11128442" cy="4962243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0653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Smoothing Splines continued</a:t>
            </a:r>
            <a:br>
              <a:rPr lang="en-US" sz="4000" b="0" dirty="0"/>
            </a:br>
            <a:endParaRPr lang="ru-R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Текст 3"/>
              <p:cNvSpPr>
                <a:spLocks noGrp="1"/>
              </p:cNvSpPr>
              <p:nvPr>
                <p:ph type="body" idx="2"/>
              </p:nvPr>
            </p:nvSpPr>
            <p:spPr>
              <a:xfrm>
                <a:off x="758758" y="914400"/>
                <a:ext cx="11128442" cy="5411450"/>
              </a:xfrm>
            </p:spPr>
            <p:txBody>
              <a:bodyPr>
                <a:normAutofit fontScale="92500" lnSpcReduction="20000"/>
              </a:bodyPr>
              <a:lstStyle/>
              <a:p>
                <a:pPr marL="114300" indent="0">
                  <a:buNone/>
                </a:pPr>
                <a:r>
                  <a:rPr lang="en-US" sz="3200" dirty="0"/>
                  <a:t>A related method is smoothing splines, which minimizes a compromise between the fit and the degree of smoothness given by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3200" b="0" i="1" smtClean="0">
                          <a:latin typeface="Cambria Math"/>
                        </a:rPr>
                        <m:t>+</m:t>
                      </m:r>
                      <m:r>
                        <a:rPr lang="en-US" sz="3200" b="0" i="1" smtClean="0">
                          <a:latin typeface="Cambria Math"/>
                        </a:rPr>
                        <m:t>𝜆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3200" b="0" i="1" smtClean="0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sz="3200" b="0" i="1" smtClean="0">
                                          <a:latin typeface="Cambria Math"/>
                                        </a:rPr>
                                        <m:t>′′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3200" dirty="0"/>
              </a:p>
              <a:p>
                <a:pPr marL="114300" indent="0">
                  <a:buNone/>
                </a:pPr>
                <a:r>
                  <a:rPr lang="en-US" sz="32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3200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200" dirty="0"/>
                  <a:t> is a cubic spline with a knot at each t and primes denote differentiation.</a:t>
                </a:r>
              </a:p>
              <a:p>
                <a:pPr marL="114300" indent="0">
                  <a:buNone/>
                </a:pPr>
                <a:r>
                  <a:rPr lang="en-US" sz="3200" dirty="0"/>
                  <a:t>The degree of smoothness is controlled by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/>
                      </a:rPr>
                      <m:t>𝜆</m:t>
                    </m:r>
                  </m:oMath>
                </a14:m>
                <a:r>
                  <a:rPr lang="en-US" sz="3200" dirty="0"/>
                  <a:t> &gt; 0.</a:t>
                </a:r>
              </a:p>
              <a:p>
                <a:pPr marL="114300" indent="0">
                  <a:buNone/>
                </a:pPr>
                <a:r>
                  <a:rPr lang="en-US" sz="3200" dirty="0"/>
                  <a:t>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/>
                      </a:rPr>
                      <m:t>𝜆</m:t>
                    </m:r>
                  </m:oMath>
                </a14:m>
                <a:r>
                  <a:rPr lang="en-US" sz="3200" dirty="0"/>
                  <a:t>= 0, we don’t care how choppy the ride is, and this leads to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3200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sz="32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sz="32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3200" dirty="0"/>
                  <a:t>, the</a:t>
                </a:r>
              </a:p>
              <a:p>
                <a:pPr marL="114300" indent="0">
                  <a:buNone/>
                </a:pPr>
                <a:r>
                  <a:rPr lang="en-US" sz="3200" dirty="0"/>
                  <a:t>data, which are not smooth. </a:t>
                </a:r>
              </a:p>
              <a:p>
                <a:pPr marL="114300" indent="0">
                  <a:buNone/>
                </a:pPr>
                <a:r>
                  <a:rPr lang="en-US" sz="3200" dirty="0"/>
                  <a:t>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/>
                      </a:rPr>
                      <m:t>𝜆</m:t>
                    </m:r>
                  </m:oMath>
                </a14:m>
                <a:r>
                  <a:rPr lang="en-US" sz="3200" dirty="0"/>
                  <a:t> = 1, we insist on no acceleration or deceleration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3200" b="0" i="1" smtClean="0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sz="3200" b="0" i="1" smtClean="0">
                            <a:latin typeface="Cambria Math"/>
                          </a:rPr>
                          <m:t>′′</m:t>
                        </m:r>
                      </m:sup>
                    </m:sSubSup>
                    <m:r>
                      <a:rPr lang="en-US" sz="3200" b="0" i="1" smtClean="0">
                        <a:latin typeface="Cambria Math"/>
                      </a:rPr>
                      <m:t>=0)</m:t>
                    </m:r>
                  </m:oMath>
                </a14:m>
                <a:r>
                  <a:rPr lang="en-US" sz="3200" dirty="0"/>
                  <a:t>; in this case,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3200" i="1" dirty="0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sz="3200" i="1" dirty="0">
                        <a:latin typeface="Cambria Math"/>
                      </a:rPr>
                      <m:t> = </m:t>
                    </m:r>
                    <m:r>
                      <a:rPr lang="en-US" sz="3200" i="1" dirty="0">
                        <a:latin typeface="Cambria Math"/>
                      </a:rPr>
                      <m:t>𝑐</m:t>
                    </m:r>
                    <m:r>
                      <a:rPr lang="en-US" sz="3200" i="1" dirty="0">
                        <a:latin typeface="Cambria Math"/>
                      </a:rPr>
                      <m:t> + </m:t>
                    </m:r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err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sz="3200" i="1" dirty="0" err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sz="3200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sz="3200" dirty="0"/>
                  <a:t>, and consequently very smooth. </a:t>
                </a:r>
              </a:p>
            </p:txBody>
          </p:sp>
        </mc:Choice>
        <mc:Fallback xmlns="">
          <p:sp>
            <p:nvSpPr>
              <p:cNvPr id="4" name="Текс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758758" y="914400"/>
                <a:ext cx="11128442" cy="5411450"/>
              </a:xfrm>
              <a:blipFill rotWithShape="1">
                <a:blip r:embed="rId2"/>
                <a:stretch>
                  <a:fillRect l="-219" t="-1239" r="-1095" b="-3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22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Example: Spline</a:t>
            </a:r>
            <a:br>
              <a:rPr lang="en-US" sz="4000" b="0" dirty="0"/>
            </a:br>
            <a:endParaRPr lang="ru-R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Текст 3"/>
              <p:cNvSpPr>
                <a:spLocks noGrp="1"/>
              </p:cNvSpPr>
              <p:nvPr>
                <p:ph type="body" idx="2"/>
              </p:nvPr>
            </p:nvSpPr>
            <p:spPr>
              <a:xfrm>
                <a:off x="701608" y="704850"/>
                <a:ext cx="11128442" cy="5411450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In R, the smoothing parameter is called </a:t>
                </a:r>
                <a:r>
                  <a:rPr lang="en-US" dirty="0">
                    <a:solidFill>
                      <a:srgbClr val="0000FF"/>
                    </a:solidFill>
                  </a:rPr>
                  <a:t>spar</a:t>
                </a:r>
                <a:r>
                  <a:rPr lang="en-US" dirty="0">
                    <a:solidFill>
                      <a:schemeClr val="tx1"/>
                    </a:solidFill>
                  </a:rPr>
                  <a:t> and it is monotonically related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𝜆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/>
                      </a:rPr>
                      <m:t>.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114300" indent="0">
                  <a:buNone/>
                </a:pPr>
                <a:r>
                  <a:rPr lang="en-US" dirty="0">
                    <a:solidFill>
                      <a:srgbClr val="0000FF"/>
                    </a:solidFill>
                  </a:rPr>
                  <a:t>plot(</a:t>
                </a:r>
                <a:r>
                  <a:rPr lang="en-US" dirty="0" err="1">
                    <a:solidFill>
                      <a:srgbClr val="0000FF"/>
                    </a:solidFill>
                  </a:rPr>
                  <a:t>soi</a:t>
                </a:r>
                <a:r>
                  <a:rPr lang="en-US" dirty="0">
                    <a:solidFill>
                      <a:srgbClr val="0000FF"/>
                    </a:solidFill>
                  </a:rPr>
                  <a:t>)</a:t>
                </a:r>
              </a:p>
              <a:p>
                <a:pPr marL="114300" indent="0">
                  <a:buNone/>
                </a:pPr>
                <a:r>
                  <a:rPr lang="en-US" dirty="0">
                    <a:solidFill>
                      <a:srgbClr val="0000FF"/>
                    </a:solidFill>
                  </a:rPr>
                  <a:t>lines(</a:t>
                </a:r>
                <a:r>
                  <a:rPr lang="en-US" dirty="0" err="1">
                    <a:solidFill>
                      <a:srgbClr val="0000FF"/>
                    </a:solidFill>
                  </a:rPr>
                  <a:t>smooth.spline</a:t>
                </a:r>
                <a:r>
                  <a:rPr lang="en-US" dirty="0">
                    <a:solidFill>
                      <a:srgbClr val="0000FF"/>
                    </a:solidFill>
                  </a:rPr>
                  <a:t>(time(</a:t>
                </a:r>
                <a:r>
                  <a:rPr lang="en-US" dirty="0" err="1">
                    <a:solidFill>
                      <a:srgbClr val="0000FF"/>
                    </a:solidFill>
                  </a:rPr>
                  <a:t>soi</a:t>
                </a:r>
                <a:r>
                  <a:rPr lang="en-US" dirty="0">
                    <a:solidFill>
                      <a:srgbClr val="0000FF"/>
                    </a:solidFill>
                  </a:rPr>
                  <a:t>), </a:t>
                </a:r>
                <a:r>
                  <a:rPr lang="en-US" dirty="0" err="1">
                    <a:solidFill>
                      <a:srgbClr val="0000FF"/>
                    </a:solidFill>
                  </a:rPr>
                  <a:t>soi</a:t>
                </a:r>
                <a:r>
                  <a:rPr lang="en-US" dirty="0">
                    <a:solidFill>
                      <a:srgbClr val="0000FF"/>
                    </a:solidFill>
                  </a:rPr>
                  <a:t>, spar=.5), </a:t>
                </a:r>
                <a:r>
                  <a:rPr lang="en-US" dirty="0" err="1">
                    <a:solidFill>
                      <a:srgbClr val="0000FF"/>
                    </a:solidFill>
                  </a:rPr>
                  <a:t>lwd</a:t>
                </a:r>
                <a:r>
                  <a:rPr lang="en-US" dirty="0">
                    <a:solidFill>
                      <a:srgbClr val="0000FF"/>
                    </a:solidFill>
                  </a:rPr>
                  <a:t>=2, col=4)</a:t>
                </a:r>
              </a:p>
              <a:p>
                <a:pPr marL="114300" indent="0">
                  <a:buNone/>
                </a:pPr>
                <a:r>
                  <a:rPr lang="en-US" dirty="0">
                    <a:solidFill>
                      <a:srgbClr val="0000FF"/>
                    </a:solidFill>
                  </a:rPr>
                  <a:t>lines(</a:t>
                </a:r>
                <a:r>
                  <a:rPr lang="en-US" dirty="0" err="1">
                    <a:solidFill>
                      <a:srgbClr val="0000FF"/>
                    </a:solidFill>
                  </a:rPr>
                  <a:t>smooth.spline</a:t>
                </a:r>
                <a:r>
                  <a:rPr lang="en-US" dirty="0">
                    <a:solidFill>
                      <a:srgbClr val="0000FF"/>
                    </a:solidFill>
                  </a:rPr>
                  <a:t>(time(</a:t>
                </a:r>
                <a:r>
                  <a:rPr lang="en-US" dirty="0" err="1">
                    <a:solidFill>
                      <a:srgbClr val="0000FF"/>
                    </a:solidFill>
                  </a:rPr>
                  <a:t>soi</a:t>
                </a:r>
                <a:r>
                  <a:rPr lang="en-US" dirty="0">
                    <a:solidFill>
                      <a:srgbClr val="0000FF"/>
                    </a:solidFill>
                  </a:rPr>
                  <a:t>), </a:t>
                </a:r>
                <a:r>
                  <a:rPr lang="en-US" dirty="0" err="1">
                    <a:solidFill>
                      <a:srgbClr val="0000FF"/>
                    </a:solidFill>
                  </a:rPr>
                  <a:t>soi</a:t>
                </a:r>
                <a:r>
                  <a:rPr lang="en-US" dirty="0">
                    <a:solidFill>
                      <a:srgbClr val="0000FF"/>
                    </a:solidFill>
                  </a:rPr>
                  <a:t>, spar= 1), </a:t>
                </a:r>
                <a:r>
                  <a:rPr lang="en-US" dirty="0" err="1">
                    <a:solidFill>
                      <a:srgbClr val="0000FF"/>
                    </a:solidFill>
                  </a:rPr>
                  <a:t>lty</a:t>
                </a:r>
                <a:r>
                  <a:rPr lang="en-US" dirty="0">
                    <a:solidFill>
                      <a:srgbClr val="0000FF"/>
                    </a:solidFill>
                  </a:rPr>
                  <a:t>=2, </a:t>
                </a:r>
                <a:r>
                  <a:rPr lang="en-US" dirty="0" err="1">
                    <a:solidFill>
                      <a:srgbClr val="0000FF"/>
                    </a:solidFill>
                  </a:rPr>
                  <a:t>lwd</a:t>
                </a:r>
                <a:r>
                  <a:rPr lang="en-US" dirty="0">
                    <a:solidFill>
                      <a:srgbClr val="0000FF"/>
                    </a:solidFill>
                  </a:rPr>
                  <a:t>=2, col=2)</a:t>
                </a:r>
              </a:p>
            </p:txBody>
          </p:sp>
        </mc:Choice>
        <mc:Fallback xmlns="">
          <p:sp>
            <p:nvSpPr>
              <p:cNvPr id="4" name="Текс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701608" y="704850"/>
                <a:ext cx="11128442" cy="5411450"/>
              </a:xfrm>
              <a:blipFill>
                <a:blip r:embed="rId2"/>
                <a:stretch>
                  <a:fillRect l="-5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61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13" y="3171713"/>
            <a:ext cx="7418387" cy="3685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84031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99E3E-FF5E-4968-9FE1-DAD4C5C84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25" y="74568"/>
            <a:ext cx="10515600" cy="472363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Smoothing quiz practice</a:t>
            </a:r>
            <a:r>
              <a:rPr lang="en-CA" sz="4400" dirty="0">
                <a:solidFill>
                  <a:srgbClr val="0070C0"/>
                </a:solidFill>
              </a:rPr>
              <a:t>. Theory. Question 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C3A8EDCA-FBF6-4716-A29B-9C0EDE5700FB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156125" y="642092"/>
                <a:ext cx="11790896" cy="5714258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r>
                  <a:rPr lang="en-CA" sz="2400" dirty="0"/>
                  <a:t>For time series smoothing, the moving average filter is often applied:  </a:t>
                </a:r>
              </a:p>
              <a:p>
                <a:pPr marL="114300" indent="0">
                  <a:buNone/>
                </a:pPr>
                <a:endParaRPr lang="en-CA" sz="240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 dirty="0" smtClean="0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CA" sz="2400" i="1" dirty="0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CA" sz="2400" i="1" dirty="0">
                          <a:latin typeface="Cambria Math"/>
                        </a:rPr>
                        <m:t> =</m:t>
                      </m:r>
                      <m:nary>
                        <m:naryPr>
                          <m:chr m:val="∑"/>
                          <m:ctrlPr>
                            <a:rPr lang="en-CA" sz="24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latin typeface="Cambria Math"/>
                            </a:rPr>
                            <m:t>𝑘</m:t>
                          </m:r>
                          <m:r>
                            <a:rPr lang="en-US" sz="2400" b="0" i="1" dirty="0" smtClean="0">
                              <a:latin typeface="Cambria Math"/>
                            </a:rPr>
                            <m:t>=−</m:t>
                          </m:r>
                          <m:r>
                            <a:rPr lang="en-US" sz="2400" b="0" i="1" dirty="0" smtClean="0">
                              <a:latin typeface="Cambria Math"/>
                            </a:rPr>
                            <m:t>𝑗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/>
                            </a:rPr>
                            <m:t>𝑗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2400" b="0" i="1" dirty="0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CA" sz="2400" dirty="0"/>
              </a:p>
              <a:p>
                <a:pPr marL="114300" indent="0">
                  <a:buNone/>
                </a:pPr>
                <a:r>
                  <a:rPr lang="en-CA" sz="2400" dirty="0"/>
                  <a:t> </a:t>
                </a:r>
              </a:p>
              <a:p>
                <a:pPr marL="114300" indent="0">
                  <a:buNone/>
                </a:pPr>
                <a:r>
                  <a:rPr lang="en-CA" sz="2400" dirty="0"/>
                  <a:t>for different j. Consider two values of </a:t>
                </a:r>
                <a:r>
                  <a:rPr lang="en-CA" sz="2400" dirty="0" err="1"/>
                  <a:t>hyperparameter</a:t>
                </a:r>
                <a:r>
                  <a:rPr lang="en-CA" sz="2400" dirty="0"/>
                  <a:t> j: j=2 and j=10. For which value of j is the result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 dirty="0" smtClean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CA" sz="2400" i="1" dirty="0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A" sz="2400" dirty="0"/>
                  <a:t> smoother:</a:t>
                </a:r>
              </a:p>
              <a:p>
                <a:pPr marL="114300" indent="0">
                  <a:buNone/>
                </a:pPr>
                <a:r>
                  <a:rPr lang="en-CA" sz="2400" dirty="0"/>
                  <a:t> </a:t>
                </a:r>
              </a:p>
              <a:p>
                <a:pPr marL="571500" indent="-457200">
                  <a:buFont typeface="+mj-lt"/>
                  <a:buAutoNum type="alphaUcPeriod"/>
                </a:pPr>
                <a:r>
                  <a:rPr lang="en-CA" sz="2400" dirty="0"/>
                  <a:t>When j=2. </a:t>
                </a:r>
              </a:p>
              <a:p>
                <a:pPr marL="571500" indent="-457200">
                  <a:buFont typeface="+mj-lt"/>
                  <a:buAutoNum type="alphaUcPeriod"/>
                </a:pPr>
                <a:r>
                  <a:rPr lang="en-CA" sz="2400" dirty="0"/>
                  <a:t>When j=10.</a:t>
                </a:r>
              </a:p>
              <a:p>
                <a:pPr marL="571500" indent="-457200">
                  <a:buFont typeface="+mj-lt"/>
                  <a:buAutoNum type="alphaUcPeriod"/>
                </a:pPr>
                <a:r>
                  <a:rPr lang="en-CA" sz="2400" dirty="0"/>
                  <a:t>The smoothness does not depend on j. </a:t>
                </a:r>
              </a:p>
              <a:p>
                <a:pPr marL="571500" indent="-457200">
                  <a:buFont typeface="+mj-lt"/>
                  <a:buAutoNum type="alphaUcPeriod"/>
                </a:pPr>
                <a:r>
                  <a:rPr lang="en-CA" sz="2400" dirty="0"/>
                  <a:t>Can not be determined.</a:t>
                </a:r>
              </a:p>
              <a:p>
                <a:pPr marL="114300" indent="0">
                  <a:buNone/>
                </a:pPr>
                <a:endParaRPr lang="en-US" sz="1900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C3A8EDCA-FBF6-4716-A29B-9C0EDE5700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56125" y="642092"/>
                <a:ext cx="11790896" cy="5714258"/>
              </a:xfrm>
              <a:blipFill>
                <a:blip r:embed="rId2"/>
                <a:stretch>
                  <a:fillRect r="-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CBFA1-B48D-485A-A8F2-4F79C43B4B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53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99E3E-FF5E-4968-9FE1-DAD4C5C84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25" y="74568"/>
            <a:ext cx="10515600" cy="472363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Smoothing quiz practice</a:t>
            </a:r>
            <a:r>
              <a:rPr lang="en-CA" sz="4400" dirty="0">
                <a:solidFill>
                  <a:srgbClr val="0070C0"/>
                </a:solidFill>
              </a:rPr>
              <a:t>. Theory. Question 2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A8EDCA-FBF6-4716-A29B-9C0EDE5700F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56125" y="642092"/>
            <a:ext cx="11790896" cy="5714258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latin typeface="Consolas" panose="020B0609020204030204" pitchFamily="49" charset="0"/>
              </a:rPr>
              <a:t>I</a:t>
            </a:r>
            <a:r>
              <a:rPr lang="en-US" sz="3200" dirty="0"/>
              <a:t>s it possible to write a moving average smoother as a kernel smoother?</a:t>
            </a:r>
          </a:p>
          <a:p>
            <a:pPr marL="628650" indent="-514350">
              <a:buFont typeface="+mj-lt"/>
              <a:buAutoNum type="alphaUcPeriod"/>
            </a:pPr>
            <a:r>
              <a:rPr lang="en-US" dirty="0"/>
              <a:t>Yes</a:t>
            </a:r>
          </a:p>
          <a:p>
            <a:pPr marL="628650" indent="-514350">
              <a:buFont typeface="+mj-lt"/>
              <a:buAutoNum type="alphaUcPeriod"/>
            </a:pPr>
            <a:r>
              <a:rPr lang="en-US" dirty="0"/>
              <a:t>No</a:t>
            </a:r>
          </a:p>
          <a:p>
            <a:pPr marL="628650" indent="-514350">
              <a:buFont typeface="+mj-lt"/>
              <a:buAutoNum type="alphaUcPeriod"/>
            </a:pPr>
            <a:r>
              <a:rPr lang="en-US" dirty="0"/>
              <a:t>For some moving average smoother it is possible, but for some - not.</a:t>
            </a:r>
          </a:p>
          <a:p>
            <a:pPr marL="11430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CBFA1-B48D-485A-A8F2-4F79C43B4B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102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99E3E-FF5E-4968-9FE1-DAD4C5C84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25" y="74568"/>
            <a:ext cx="10515600" cy="472363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Smoothing quiz practice</a:t>
            </a:r>
            <a:r>
              <a:rPr lang="en-CA" sz="4400" dirty="0">
                <a:solidFill>
                  <a:srgbClr val="0070C0"/>
                </a:solidFill>
              </a:rPr>
              <a:t>. Theory. Question 3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A8EDCA-FBF6-4716-A29B-9C0EDE5700F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98328" y="642092"/>
            <a:ext cx="11790896" cy="5714258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CA" dirty="0"/>
              <a:t>Consider the following regression input table with 3 x-y pairs:</a:t>
            </a:r>
          </a:p>
          <a:p>
            <a:pPr marL="114300" indent="0">
              <a:buNone/>
            </a:pPr>
            <a:r>
              <a:rPr lang="en-CA" dirty="0"/>
              <a:t>X: 1, 2, 4</a:t>
            </a:r>
          </a:p>
          <a:p>
            <a:pPr marL="114300" indent="0">
              <a:buNone/>
            </a:pPr>
            <a:r>
              <a:rPr lang="en-CA" dirty="0"/>
              <a:t>Y: 5, 7, 6</a:t>
            </a:r>
          </a:p>
          <a:p>
            <a:pPr marL="114300" indent="0">
              <a:buNone/>
            </a:pPr>
            <a:r>
              <a:rPr lang="en-CA" dirty="0"/>
              <a:t>We need to regress Y onto X, using LOESS or KNN procedure. Use the </a:t>
            </a:r>
            <a:r>
              <a:rPr lang="en-CA" dirty="0" err="1"/>
              <a:t>hyperparameter</a:t>
            </a:r>
            <a:r>
              <a:rPr lang="en-CA" dirty="0"/>
              <a:t> ratio=2/3. </a:t>
            </a:r>
          </a:p>
          <a:p>
            <a:pPr marL="114300" indent="0">
              <a:buNone/>
            </a:pPr>
            <a:r>
              <a:rPr lang="en-CA" dirty="0"/>
              <a:t>Convert the ratio into an absolute number of nearest neighbours K.</a:t>
            </a:r>
          </a:p>
          <a:p>
            <a:pPr marL="114300" indent="0">
              <a:buNone/>
            </a:pPr>
            <a:r>
              <a:rPr lang="en-CA" dirty="0"/>
              <a:t> </a:t>
            </a:r>
          </a:p>
          <a:p>
            <a:pPr marL="628650" indent="-514350">
              <a:buFont typeface="+mj-lt"/>
              <a:buAutoNum type="alphaUcPeriod"/>
            </a:pPr>
            <a:r>
              <a:rPr lang="en-CA" dirty="0"/>
              <a:t>K = 1</a:t>
            </a:r>
          </a:p>
          <a:p>
            <a:pPr marL="628650" indent="-514350">
              <a:buFont typeface="+mj-lt"/>
              <a:buAutoNum type="alphaUcPeriod"/>
            </a:pPr>
            <a:r>
              <a:rPr lang="en-CA" dirty="0"/>
              <a:t>K = 2</a:t>
            </a:r>
          </a:p>
          <a:p>
            <a:pPr marL="628650" indent="-514350">
              <a:buFont typeface="+mj-lt"/>
              <a:buAutoNum type="alphaUcPeriod"/>
            </a:pPr>
            <a:r>
              <a:rPr lang="en-CA" dirty="0"/>
              <a:t>K = 3</a:t>
            </a:r>
          </a:p>
          <a:p>
            <a:pPr marL="628650" indent="-514350">
              <a:buFont typeface="+mj-lt"/>
              <a:buAutoNum type="alphaUcPeriod"/>
            </a:pPr>
            <a:r>
              <a:rPr lang="en-CA" dirty="0"/>
              <a:t>K = 4</a:t>
            </a:r>
          </a:p>
          <a:p>
            <a:pPr marL="11430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CBFA1-B48D-485A-A8F2-4F79C43B4B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01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99E3E-FF5E-4968-9FE1-DAD4C5C84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25" y="74568"/>
            <a:ext cx="10515600" cy="472363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Smoothing quiz practice</a:t>
            </a:r>
            <a:r>
              <a:rPr lang="en-CA" sz="4400" dirty="0">
                <a:solidFill>
                  <a:srgbClr val="0070C0"/>
                </a:solidFill>
              </a:rPr>
              <a:t>. Theory. Question 4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C3A8EDCA-FBF6-4716-A29B-9C0EDE5700FB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198328" y="642092"/>
                <a:ext cx="11790896" cy="5714258"/>
              </a:xfrm>
            </p:spPr>
            <p:txBody>
              <a:bodyPr>
                <a:normAutofit fontScale="92500" lnSpcReduction="10000"/>
              </a:bodyPr>
              <a:lstStyle/>
              <a:p>
                <a:pPr marL="114300" indent="0">
                  <a:buNone/>
                </a:pPr>
                <a:r>
                  <a:rPr lang="en-CA" dirty="0"/>
                  <a:t>As in the previous question, consider the following regression input table with 3 x-y pairs:</a:t>
                </a:r>
              </a:p>
              <a:p>
                <a:pPr marL="114300" indent="0">
                  <a:buNone/>
                </a:pPr>
                <a:r>
                  <a:rPr lang="en-CA" dirty="0"/>
                  <a:t>X: 1, 2, 4</a:t>
                </a:r>
              </a:p>
              <a:p>
                <a:pPr marL="114300" indent="0">
                  <a:buNone/>
                </a:pPr>
                <a:r>
                  <a:rPr lang="en-CA" dirty="0"/>
                  <a:t>Y: 5, 7, 6</a:t>
                </a:r>
              </a:p>
              <a:p>
                <a:pPr marL="114300" indent="0">
                  <a:buNone/>
                </a:pPr>
                <a:r>
                  <a:rPr lang="en-CA" dirty="0"/>
                  <a:t>We need to regress Y onto X, using LOESS or KNN procedure. Use the </a:t>
                </a:r>
                <a:r>
                  <a:rPr lang="en-CA" dirty="0" err="1"/>
                  <a:t>hyperparameter</a:t>
                </a:r>
                <a:r>
                  <a:rPr lang="en-CA" dirty="0"/>
                  <a:t> ratio=2/3. </a:t>
                </a:r>
              </a:p>
              <a:p>
                <a:pPr marL="114300" indent="0">
                  <a:buNone/>
                </a:pPr>
                <a:r>
                  <a:rPr lang="en-CA" dirty="0"/>
                  <a:t>Evaluate the fitted value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/>
                      </a:rPr>
                      <m:t>(</m:t>
                    </m:r>
                    <m:r>
                      <a:rPr lang="en-US" b="0" i="1" dirty="0" smtClean="0">
                        <a:latin typeface="Cambria Math"/>
                      </a:rPr>
                      <m:t>𝑥</m:t>
                    </m:r>
                    <m:r>
                      <a:rPr lang="en-US" b="0" i="1" dirty="0" smtClean="0">
                        <a:latin typeface="Cambria Math"/>
                      </a:rPr>
                      <m:t>=1.5)</m:t>
                    </m:r>
                  </m:oMath>
                </a14:m>
                <a:r>
                  <a:rPr lang="en-CA" dirty="0"/>
                  <a:t>. </a:t>
                </a:r>
              </a:p>
              <a:p>
                <a:pPr marL="114300" indent="0">
                  <a:buNone/>
                </a:pPr>
                <a:r>
                  <a:rPr lang="en-CA" dirty="0"/>
                  <a:t> </a:t>
                </a:r>
              </a:p>
              <a:p>
                <a:pPr marL="114300" indent="0">
                  <a:buNone/>
                </a:pPr>
                <a:r>
                  <a:rPr lang="en-CA" dirty="0"/>
                  <a:t> </a:t>
                </a:r>
              </a:p>
              <a:p>
                <a:pPr marL="628650" indent="-514350">
                  <a:buFont typeface="+mj-lt"/>
                  <a:buAutoNum type="alphaUcPeriod"/>
                </a:pPr>
                <a:r>
                  <a:rPr lang="en-CA" dirty="0"/>
                  <a:t>5</a:t>
                </a:r>
              </a:p>
              <a:p>
                <a:pPr marL="628650" indent="-514350">
                  <a:buFont typeface="+mj-lt"/>
                  <a:buAutoNum type="alphaUcPeriod"/>
                </a:pPr>
                <a:r>
                  <a:rPr lang="en-CA" dirty="0"/>
                  <a:t>5.5</a:t>
                </a:r>
              </a:p>
              <a:p>
                <a:pPr marL="628650" indent="-514350">
                  <a:buFont typeface="+mj-lt"/>
                  <a:buAutoNum type="alphaUcPeriod"/>
                </a:pPr>
                <a:r>
                  <a:rPr lang="en-CA" dirty="0"/>
                  <a:t>6</a:t>
                </a:r>
              </a:p>
              <a:p>
                <a:pPr marL="628650" indent="-514350">
                  <a:buFont typeface="+mj-lt"/>
                  <a:buAutoNum type="alphaUcPeriod"/>
                </a:pPr>
                <a:r>
                  <a:rPr lang="en-CA" dirty="0"/>
                  <a:t>6.5</a:t>
                </a:r>
              </a:p>
              <a:p>
                <a:pPr marL="11430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C3A8EDCA-FBF6-4716-A29B-9C0EDE5700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98328" y="642092"/>
                <a:ext cx="11790896" cy="5714258"/>
              </a:xfrm>
              <a:blipFill>
                <a:blip r:embed="rId2"/>
                <a:stretch>
                  <a:fillRect b="-106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CBFA1-B48D-485A-A8F2-4F79C43B4B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2435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99E3E-FF5E-4968-9FE1-DAD4C5C84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25" y="74568"/>
            <a:ext cx="10515600" cy="472363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Smoothing quiz practice</a:t>
            </a:r>
            <a:r>
              <a:rPr lang="en-CA" sz="4400" dirty="0">
                <a:solidFill>
                  <a:srgbClr val="0070C0"/>
                </a:solidFill>
              </a:rPr>
              <a:t>. Theory. Question 5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A8EDCA-FBF6-4716-A29B-9C0EDE5700F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98328" y="642092"/>
            <a:ext cx="11790896" cy="5714258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CA" dirty="0"/>
              <a:t>Which smoothing method partitions the predictor's domain and fits a separate function at each part?</a:t>
            </a:r>
          </a:p>
          <a:p>
            <a:pPr marL="114300" indent="0">
              <a:buNone/>
            </a:pPr>
            <a:r>
              <a:rPr lang="en-CA" dirty="0"/>
              <a:t> </a:t>
            </a:r>
          </a:p>
          <a:p>
            <a:pPr marL="628650" indent="-514350" fontAlgn="ctr">
              <a:buFont typeface="+mj-lt"/>
              <a:buAutoNum type="alphaUcPeriod"/>
            </a:pPr>
            <a:r>
              <a:rPr lang="en-CA" dirty="0"/>
              <a:t>Moving average smoothing</a:t>
            </a:r>
          </a:p>
          <a:p>
            <a:pPr marL="628650" indent="-514350" fontAlgn="ctr">
              <a:buFont typeface="+mj-lt"/>
              <a:buAutoNum type="alphaUcPeriod"/>
            </a:pPr>
            <a:r>
              <a:rPr lang="en-CA" dirty="0"/>
              <a:t>Kernel smoothing</a:t>
            </a:r>
          </a:p>
          <a:p>
            <a:pPr marL="628650" indent="-514350" fontAlgn="ctr">
              <a:buFont typeface="+mj-lt"/>
              <a:buAutoNum type="alphaUcPeriod"/>
            </a:pPr>
            <a:r>
              <a:rPr lang="en-CA" dirty="0"/>
              <a:t>LOWESS smoothing</a:t>
            </a:r>
          </a:p>
          <a:p>
            <a:pPr marL="628650" indent="-514350" fontAlgn="ctr">
              <a:buFont typeface="+mj-lt"/>
              <a:buAutoNum type="alphaUcPeriod"/>
            </a:pPr>
            <a:r>
              <a:rPr lang="en-CA" dirty="0"/>
              <a:t>Spline smoothing</a:t>
            </a:r>
          </a:p>
          <a:p>
            <a:pPr marL="11430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CBFA1-B48D-485A-A8F2-4F79C43B4B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6749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99E3E-FF5E-4968-9FE1-DAD4C5C84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25" y="74568"/>
            <a:ext cx="10515600" cy="472363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Smoothing quiz practice</a:t>
            </a:r>
            <a:r>
              <a:rPr lang="en-CA" sz="4400" dirty="0">
                <a:solidFill>
                  <a:srgbClr val="0070C0"/>
                </a:solidFill>
              </a:rPr>
              <a:t>. Question 6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C3A8EDCA-FBF6-4716-A29B-9C0EDE5700FB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198328" y="642092"/>
                <a:ext cx="11790896" cy="5714258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r>
                  <a:rPr lang="en-US" dirty="0"/>
                  <a:t>For the following series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 </m:t>
                    </m:r>
                  </m:oMath>
                </a14:m>
                <a:endParaRPr lang="en-US" dirty="0"/>
              </a:p>
              <a:p>
                <a:pPr marL="11430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11430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11430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11430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11430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114300" indent="0">
                  <a:buNone/>
                </a:pPr>
                <a:r>
                  <a:rPr lang="en-US" dirty="0"/>
                  <a:t>a) find moving average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using the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ru-RU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ru-RU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ru-RU" dirty="0"/>
              </a:p>
              <a:p>
                <a:pPr marL="11430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xmlns="" id="{C3A8EDCA-FBF6-4716-A29B-9C0EDE5700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98328" y="642092"/>
                <a:ext cx="11790896" cy="5714258"/>
              </a:xfrm>
              <a:blipFill rotWithShape="1">
                <a:blip r:embed="rId2"/>
                <a:stretch>
                  <a:fillRect l="-1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CBFA1-B48D-485A-A8F2-4F79C43B4B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Таблица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9736171"/>
                  </p:ext>
                </p:extLst>
              </p:nvPr>
            </p:nvGraphicFramePr>
            <p:xfrm>
              <a:off x="3317838" y="1571540"/>
              <a:ext cx="5242501" cy="1405124"/>
            </p:xfrm>
            <a:graphic>
              <a:graphicData uri="http://schemas.openxmlformats.org/drawingml/2006/table">
                <a:tbl>
                  <a:tblPr/>
                  <a:tblGrid>
                    <a:gridCol w="77671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7671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7671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7671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7671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7671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582241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613903"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effectLst/>
                              <a:latin typeface="Calibri"/>
                            </a:rPr>
                            <a:t>t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Calibri"/>
                            </a:rPr>
                            <a:t>1  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effectLst/>
                              <a:latin typeface="Calibri"/>
                            </a:rPr>
                            <a:t>2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Calibri"/>
                            </a:rPr>
                            <a:t>3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effectLst/>
                              <a:latin typeface="Calibri"/>
                            </a:rPr>
                            <a:t>4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Calibri"/>
                            </a:rPr>
                            <a:t>5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Calibri"/>
                            </a:rPr>
                            <a:t>6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91221"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0" i="1" baseline="-25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baseline="-25000" smtClean="0"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600" b="0" i="1" baseline="-25000" smtClean="0"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baseline="-25000" dirty="0">
                            <a:effectLst/>
                            <a:latin typeface="Calibri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Calibri"/>
                            </a:rPr>
                            <a:t>5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Calibri"/>
                            </a:rPr>
                            <a:t>-1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Calibri"/>
                            </a:rPr>
                            <a:t>3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Calibri"/>
                            </a:rPr>
                            <a:t>0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Calibri"/>
                            </a:rPr>
                            <a:t>7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effectLst/>
                              <a:latin typeface="Calibri"/>
                            </a:rPr>
                            <a:t>2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Таблица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9736171"/>
                  </p:ext>
                </p:extLst>
              </p:nvPr>
            </p:nvGraphicFramePr>
            <p:xfrm>
              <a:off x="3317838" y="1571540"/>
              <a:ext cx="5242501" cy="1405124"/>
            </p:xfrm>
            <a:graphic>
              <a:graphicData uri="http://schemas.openxmlformats.org/drawingml/2006/table">
                <a:tbl>
                  <a:tblPr/>
                  <a:tblGrid>
                    <a:gridCol w="776710"/>
                    <a:gridCol w="776710"/>
                    <a:gridCol w="776710"/>
                    <a:gridCol w="776710"/>
                    <a:gridCol w="776710"/>
                    <a:gridCol w="776710"/>
                    <a:gridCol w="582241"/>
                  </a:tblGrid>
                  <a:tr h="613903"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effectLst/>
                              <a:latin typeface="Calibri"/>
                            </a:rPr>
                            <a:t>t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Calibri"/>
                            </a:rPr>
                            <a:t>1  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effectLst/>
                              <a:latin typeface="Calibri"/>
                            </a:rPr>
                            <a:t>2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Calibri"/>
                            </a:rPr>
                            <a:t>3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effectLst/>
                              <a:latin typeface="Calibri"/>
                            </a:rPr>
                            <a:t>4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Calibri"/>
                            </a:rPr>
                            <a:t>5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Calibri"/>
                            </a:rPr>
                            <a:t>6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791221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t="-86154" r="-577953" b="-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Calibri"/>
                            </a:rPr>
                            <a:t>5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Calibri"/>
                            </a:rPr>
                            <a:t>-1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Calibri"/>
                            </a:rPr>
                            <a:t>3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Calibri"/>
                            </a:rPr>
                            <a:t>0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Calibri"/>
                            </a:rPr>
                            <a:t>7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effectLst/>
                              <a:latin typeface="Calibri"/>
                            </a:rPr>
                            <a:t>2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037013" y="35956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 </a:t>
            </a:r>
            <a:endParaRPr kumimoji="0" lang="ru-RU" alt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Таблица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2866871"/>
                  </p:ext>
                </p:extLst>
              </p:nvPr>
            </p:nvGraphicFramePr>
            <p:xfrm>
              <a:off x="3022766" y="4720059"/>
              <a:ext cx="5242501" cy="1405124"/>
            </p:xfrm>
            <a:graphic>
              <a:graphicData uri="http://schemas.openxmlformats.org/drawingml/2006/table">
                <a:tbl>
                  <a:tblPr/>
                  <a:tblGrid>
                    <a:gridCol w="77671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7671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7671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7671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7671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7671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582241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613903"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effectLst/>
                              <a:latin typeface="Calibri"/>
                            </a:rPr>
                            <a:t>t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Calibri"/>
                            </a:rPr>
                            <a:t>1  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effectLst/>
                              <a:latin typeface="Calibri"/>
                            </a:rPr>
                            <a:t>2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Calibri"/>
                            </a:rPr>
                            <a:t>3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effectLst/>
                              <a:latin typeface="Calibri"/>
                            </a:rPr>
                            <a:t>4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Calibri"/>
                            </a:rPr>
                            <a:t>5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Calibri"/>
                            </a:rPr>
                            <a:t>6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91221"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b="0" i="1" baseline="-25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baseline="-25000" smtClean="0">
                                        <a:effectLst/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3200" b="0" i="1" baseline="-25000" smtClean="0"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baseline="-25000" dirty="0">
                            <a:effectLst/>
                            <a:latin typeface="Calibri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Таблица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2866871"/>
                  </p:ext>
                </p:extLst>
              </p:nvPr>
            </p:nvGraphicFramePr>
            <p:xfrm>
              <a:off x="3022766" y="4720059"/>
              <a:ext cx="5242501" cy="1405124"/>
            </p:xfrm>
            <a:graphic>
              <a:graphicData uri="http://schemas.openxmlformats.org/drawingml/2006/table">
                <a:tbl>
                  <a:tblPr/>
                  <a:tblGrid>
                    <a:gridCol w="776710"/>
                    <a:gridCol w="776710"/>
                    <a:gridCol w="776710"/>
                    <a:gridCol w="776710"/>
                    <a:gridCol w="776710"/>
                    <a:gridCol w="776710"/>
                    <a:gridCol w="582241"/>
                  </a:tblGrid>
                  <a:tr h="613903"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effectLst/>
                              <a:latin typeface="Calibri"/>
                            </a:rPr>
                            <a:t>t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Calibri"/>
                            </a:rPr>
                            <a:t>1  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effectLst/>
                              <a:latin typeface="Calibri"/>
                            </a:rPr>
                            <a:t>2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Calibri"/>
                            </a:rPr>
                            <a:t>3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effectLst/>
                              <a:latin typeface="Calibri"/>
                            </a:rPr>
                            <a:t>4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Calibri"/>
                            </a:rPr>
                            <a:t>5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Calibri"/>
                            </a:rPr>
                            <a:t>6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791221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787" t="-86923" r="-5771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996912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99E3E-FF5E-4968-9FE1-DAD4C5C84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25" y="74568"/>
            <a:ext cx="10515600" cy="472363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Smoothing quiz practice</a:t>
            </a:r>
            <a:r>
              <a:rPr lang="en-CA" sz="4400" dirty="0">
                <a:solidFill>
                  <a:srgbClr val="0070C0"/>
                </a:solidFill>
              </a:rPr>
              <a:t>. Question 6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C3A8EDCA-FBF6-4716-A29B-9C0EDE5700FB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198328" y="642092"/>
                <a:ext cx="11790896" cy="5714258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r>
                  <a:rPr lang="en-US" dirty="0"/>
                  <a:t>For the following series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 </m:t>
                    </m:r>
                  </m:oMath>
                </a14:m>
                <a:endParaRPr lang="en-US" dirty="0"/>
              </a:p>
              <a:p>
                <a:pPr marL="11430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11430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11430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11430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11430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114300" indent="0">
                  <a:buNone/>
                </a:pPr>
                <a:r>
                  <a:rPr lang="en-US" dirty="0"/>
                  <a:t>b) find kernel smoother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 using the kernel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∈[−1,0]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∈[0,1]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0, 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∉[−1,1]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with bandwidth b = 1</a:t>
                </a:r>
                <a:endParaRPr lang="en-US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xmlns="" id="{C3A8EDCA-FBF6-4716-A29B-9C0EDE5700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198328" y="642092"/>
                <a:ext cx="11790896" cy="5714258"/>
              </a:xfrm>
              <a:blipFill rotWithShape="1">
                <a:blip r:embed="rId2"/>
                <a:stretch>
                  <a:fillRect l="-1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CBFA1-B48D-485A-A8F2-4F79C43B4B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Таблица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5274696"/>
                  </p:ext>
                </p:extLst>
              </p:nvPr>
            </p:nvGraphicFramePr>
            <p:xfrm>
              <a:off x="3317838" y="1571540"/>
              <a:ext cx="5242501" cy="1405124"/>
            </p:xfrm>
            <a:graphic>
              <a:graphicData uri="http://schemas.openxmlformats.org/drawingml/2006/table">
                <a:tbl>
                  <a:tblPr/>
                  <a:tblGrid>
                    <a:gridCol w="77671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7671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7671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7671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7671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7671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582241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613903"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effectLst/>
                              <a:latin typeface="Calibri"/>
                            </a:rPr>
                            <a:t>t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Calibri"/>
                            </a:rPr>
                            <a:t>1  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effectLst/>
                              <a:latin typeface="Calibri"/>
                            </a:rPr>
                            <a:t>2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Calibri"/>
                            </a:rPr>
                            <a:t>3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effectLst/>
                              <a:latin typeface="Calibri"/>
                            </a:rPr>
                            <a:t>4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Calibri"/>
                            </a:rPr>
                            <a:t>5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Calibri"/>
                            </a:rPr>
                            <a:t>6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91221"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0" i="1" baseline="-25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baseline="-25000" smtClean="0"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600" b="0" i="1" baseline="-25000" smtClean="0"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baseline="-25000" dirty="0">
                            <a:effectLst/>
                            <a:latin typeface="Calibri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Calibri"/>
                            </a:rPr>
                            <a:t>5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Calibri"/>
                            </a:rPr>
                            <a:t>-1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Calibri"/>
                            </a:rPr>
                            <a:t>3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Calibri"/>
                            </a:rPr>
                            <a:t>0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Calibri"/>
                            </a:rPr>
                            <a:t>7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effectLst/>
                              <a:latin typeface="Calibri"/>
                            </a:rPr>
                            <a:t>2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Таблица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5274696"/>
                  </p:ext>
                </p:extLst>
              </p:nvPr>
            </p:nvGraphicFramePr>
            <p:xfrm>
              <a:off x="3317838" y="1571540"/>
              <a:ext cx="5242501" cy="1405124"/>
            </p:xfrm>
            <a:graphic>
              <a:graphicData uri="http://schemas.openxmlformats.org/drawingml/2006/table">
                <a:tbl>
                  <a:tblPr/>
                  <a:tblGrid>
                    <a:gridCol w="776710"/>
                    <a:gridCol w="776710"/>
                    <a:gridCol w="776710"/>
                    <a:gridCol w="776710"/>
                    <a:gridCol w="776710"/>
                    <a:gridCol w="776710"/>
                    <a:gridCol w="582241"/>
                  </a:tblGrid>
                  <a:tr h="613903"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effectLst/>
                              <a:latin typeface="Calibri"/>
                            </a:rPr>
                            <a:t>t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Calibri"/>
                            </a:rPr>
                            <a:t>1  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effectLst/>
                              <a:latin typeface="Calibri"/>
                            </a:rPr>
                            <a:t>2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Calibri"/>
                            </a:rPr>
                            <a:t>3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effectLst/>
                              <a:latin typeface="Calibri"/>
                            </a:rPr>
                            <a:t>4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Calibri"/>
                            </a:rPr>
                            <a:t>5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Calibri"/>
                            </a:rPr>
                            <a:t>6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791221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3"/>
                          <a:stretch>
                            <a:fillRect t="-86154" r="-577953" b="-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Calibri"/>
                            </a:rPr>
                            <a:t>5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Calibri"/>
                            </a:rPr>
                            <a:t>-1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Calibri"/>
                            </a:rPr>
                            <a:t>3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Calibri"/>
                            </a:rPr>
                            <a:t>0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Calibri"/>
                            </a:rPr>
                            <a:t>7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effectLst/>
                              <a:latin typeface="Calibri"/>
                            </a:rPr>
                            <a:t>2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037013" y="35956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 </a:t>
            </a:r>
            <a:endParaRPr kumimoji="0" lang="ru-RU" alt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Таблица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0913828"/>
                  </p:ext>
                </p:extLst>
              </p:nvPr>
            </p:nvGraphicFramePr>
            <p:xfrm>
              <a:off x="6660910" y="5128621"/>
              <a:ext cx="5242501" cy="1405124"/>
            </p:xfrm>
            <a:graphic>
              <a:graphicData uri="http://schemas.openxmlformats.org/drawingml/2006/table">
                <a:tbl>
                  <a:tblPr/>
                  <a:tblGrid>
                    <a:gridCol w="77671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7671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7671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7671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7671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7671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582241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613903"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effectLst/>
                              <a:latin typeface="Calibri"/>
                            </a:rPr>
                            <a:t>t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Calibri"/>
                            </a:rPr>
                            <a:t>1  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effectLst/>
                              <a:latin typeface="Calibri"/>
                            </a:rPr>
                            <a:t>2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Calibri"/>
                            </a:rPr>
                            <a:t>3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effectLst/>
                              <a:latin typeface="Calibri"/>
                            </a:rPr>
                            <a:t>4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Calibri"/>
                            </a:rPr>
                            <a:t>5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Calibri"/>
                            </a:rPr>
                            <a:t>6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91221"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b="0" i="1" baseline="-250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baseline="-25000" smtClean="0">
                                        <a:effectLst/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200" b="0" i="1" baseline="-25000" smtClean="0">
                                        <a:effectLst/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baseline="-25000" dirty="0">
                            <a:effectLst/>
                            <a:latin typeface="Calibri"/>
                          </a:endParaRP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Таблица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0913828"/>
                  </p:ext>
                </p:extLst>
              </p:nvPr>
            </p:nvGraphicFramePr>
            <p:xfrm>
              <a:off x="6660910" y="5128621"/>
              <a:ext cx="5242501" cy="1405124"/>
            </p:xfrm>
            <a:graphic>
              <a:graphicData uri="http://schemas.openxmlformats.org/drawingml/2006/table">
                <a:tbl>
                  <a:tblPr/>
                  <a:tblGrid>
                    <a:gridCol w="776710"/>
                    <a:gridCol w="776710"/>
                    <a:gridCol w="776710"/>
                    <a:gridCol w="776710"/>
                    <a:gridCol w="776710"/>
                    <a:gridCol w="776710"/>
                    <a:gridCol w="582241"/>
                  </a:tblGrid>
                  <a:tr h="613903"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effectLst/>
                              <a:latin typeface="Calibri"/>
                            </a:rPr>
                            <a:t>t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Calibri"/>
                            </a:rPr>
                            <a:t>1  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effectLst/>
                              <a:latin typeface="Calibri"/>
                            </a:rPr>
                            <a:t>2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Calibri"/>
                            </a:rPr>
                            <a:t>3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 dirty="0">
                              <a:effectLst/>
                              <a:latin typeface="Calibri"/>
                            </a:rPr>
                            <a:t>4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Calibri"/>
                            </a:rPr>
                            <a:t>5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200">
                              <a:effectLst/>
                              <a:latin typeface="Calibri"/>
                            </a:rPr>
                            <a:t>6</a:t>
                          </a:r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791221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4"/>
                          <a:stretch>
                            <a:fillRect l="-787" t="-86923" r="-5771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 dirty="0"/>
                        </a:p>
                      </a:txBody>
                      <a:tcPr marL="50800" marR="50800" marT="50800" marB="50800">
                        <a:lnL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3A3A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390822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BC33B-BFB2-497D-B9D7-0993C2537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70" y="52789"/>
            <a:ext cx="10515600" cy="677462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Smoothing quiz</a:t>
            </a:r>
            <a:r>
              <a:rPr lang="ru-RU" sz="4400" dirty="0">
                <a:solidFill>
                  <a:srgbClr val="0070C0"/>
                </a:solidFill>
              </a:rPr>
              <a:t> </a:t>
            </a:r>
            <a:r>
              <a:rPr lang="en-CA" sz="4400" dirty="0">
                <a:solidFill>
                  <a:srgbClr val="0070C0"/>
                </a:solidFill>
              </a:rPr>
              <a:t>practice. R. Question 1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439D70-4706-4375-8650-9CAF8781789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64683" y="730250"/>
            <a:ext cx="11762647" cy="5626099"/>
          </a:xfrm>
        </p:spPr>
        <p:txBody>
          <a:bodyPr/>
          <a:lstStyle/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dirty="0">
                <a:effectLst/>
                <a:latin typeface="Calibri" panose="020F0502020204030204" pitchFamily="34" charset="0"/>
              </a:rPr>
              <a:t>What R function will perform kernel smoothing?</a:t>
            </a:r>
          </a:p>
          <a:p>
            <a:pPr marL="341313" indent="-341313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sz="4400" b="0" i="0" dirty="0" err="1">
                <a:effectLst/>
                <a:latin typeface="Consolas" panose="020B0609020204030204" pitchFamily="49" charset="0"/>
              </a:rPr>
              <a:t>smooth.spline</a:t>
            </a:r>
            <a:r>
              <a:rPr lang="en-US" sz="4400" b="0" i="0" dirty="0">
                <a:effectLst/>
                <a:latin typeface="Consolas" panose="020B0609020204030204" pitchFamily="49" charset="0"/>
              </a:rPr>
              <a:t>()</a:t>
            </a:r>
          </a:p>
          <a:p>
            <a:pPr marL="341313" indent="-341313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sz="4400" b="0" i="0" dirty="0" err="1">
                <a:effectLst/>
                <a:latin typeface="Consolas" panose="020B0609020204030204" pitchFamily="49" charset="0"/>
              </a:rPr>
              <a:t>ksmooth</a:t>
            </a:r>
            <a:r>
              <a:rPr lang="en-US" sz="4400" b="0" i="0" dirty="0">
                <a:effectLst/>
                <a:latin typeface="Consolas" panose="020B0609020204030204" pitchFamily="49" charset="0"/>
              </a:rPr>
              <a:t>()</a:t>
            </a:r>
          </a:p>
          <a:p>
            <a:pPr marL="341313" indent="-341313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sz="4400" b="0" i="0" dirty="0" err="1">
                <a:effectLst/>
                <a:latin typeface="Consolas" panose="020B0609020204030204" pitchFamily="49" charset="0"/>
              </a:rPr>
              <a:t>lowess</a:t>
            </a:r>
            <a:r>
              <a:rPr lang="en-US" sz="4400" b="0" i="0" dirty="0">
                <a:effectLst/>
                <a:latin typeface="Consolas" panose="020B0609020204030204" pitchFamily="49" charset="0"/>
              </a:rPr>
              <a:t>()</a:t>
            </a:r>
          </a:p>
          <a:p>
            <a:pPr marL="341313" indent="-341313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sz="4400" b="0" i="0" dirty="0">
                <a:effectLst/>
                <a:latin typeface="Consolas" panose="020B0609020204030204" pitchFamily="49" charset="0"/>
              </a:rPr>
              <a:t>gauss()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CC3653-B7CA-43BE-A63D-E74E2516F3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89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8758" y="0"/>
            <a:ext cx="975684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Properties of OLS estimators</a:t>
            </a:r>
            <a:endParaRPr lang="ru-R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Текст 3"/>
              <p:cNvSpPr>
                <a:spLocks noGrp="1"/>
              </p:cNvSpPr>
              <p:nvPr>
                <p:ph type="body" idx="2"/>
              </p:nvPr>
            </p:nvSpPr>
            <p:spPr>
              <a:xfrm>
                <a:off x="758758" y="1112519"/>
                <a:ext cx="11128442" cy="521333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OLS estimators are unbiased, i.e.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𝛽</m:t>
                      </m:r>
                      <m:r>
                        <a:rPr lang="en-US" b="0" i="1" smtClean="0"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The OLS estimators have the smallest variance within the class of linear unbiased estimators.</a:t>
                </a:r>
              </a:p>
              <a:p>
                <a:r>
                  <a:rPr lang="en-US" dirty="0"/>
                  <a:t>If the errors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are normally distributed,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dirty="0"/>
                  <a:t> is normally distributed with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𝑐𝑜𝑣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𝑤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:r>
                  <a:rPr lang="en-US" dirty="0"/>
                  <a:t>where 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′</m:t>
                                  </m:r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Текс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758758" y="1112519"/>
                <a:ext cx="11128442" cy="5213331"/>
              </a:xfrm>
              <a:blipFill rotWithShape="1">
                <a:blip r:embed="rId2"/>
                <a:stretch>
                  <a:fillRect l="-55" r="-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4739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BA12E-662A-4D2B-99CB-F8A3B6E83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24" y="61335"/>
            <a:ext cx="10515600" cy="668916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Smoothing quiz</a:t>
            </a:r>
            <a:r>
              <a:rPr lang="ru-RU" sz="4400" dirty="0">
                <a:solidFill>
                  <a:srgbClr val="0070C0"/>
                </a:solidFill>
              </a:rPr>
              <a:t> </a:t>
            </a:r>
            <a:r>
              <a:rPr lang="en-CA" sz="4400" dirty="0">
                <a:solidFill>
                  <a:srgbClr val="0070C0"/>
                </a:solidFill>
              </a:rPr>
              <a:t>practice. R. Question 2.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945645-8E85-4965-B374-BA5DFD51EA7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56137" y="730250"/>
            <a:ext cx="11779739" cy="5626099"/>
          </a:xfrm>
        </p:spPr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effectLst/>
                <a:latin typeface="Calibri" panose="020F0502020204030204" pitchFamily="34" charset="0"/>
              </a:rPr>
              <a:t>Which R function will perform K nearest neighbors regression?</a:t>
            </a:r>
          </a:p>
          <a:p>
            <a:pPr marL="341313" indent="-341313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sz="4000" b="0" i="0" dirty="0" err="1">
                <a:effectLst/>
                <a:latin typeface="Consolas" panose="020B0609020204030204" pitchFamily="49" charset="0"/>
              </a:rPr>
              <a:t>smooth.spline</a:t>
            </a:r>
            <a:r>
              <a:rPr lang="en-US" sz="4000" b="0" i="0" dirty="0">
                <a:effectLst/>
                <a:latin typeface="Consolas" panose="020B0609020204030204" pitchFamily="49" charset="0"/>
              </a:rPr>
              <a:t>()</a:t>
            </a:r>
          </a:p>
          <a:p>
            <a:pPr marL="341313" indent="-341313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sz="4000" b="0" i="0" dirty="0" err="1">
                <a:effectLst/>
                <a:latin typeface="Consolas" panose="020B0609020204030204" pitchFamily="49" charset="0"/>
              </a:rPr>
              <a:t>ksmooth</a:t>
            </a:r>
            <a:r>
              <a:rPr lang="en-US" sz="4000" b="0" i="0" dirty="0">
                <a:effectLst/>
                <a:latin typeface="Consolas" panose="020B0609020204030204" pitchFamily="49" charset="0"/>
              </a:rPr>
              <a:t>()</a:t>
            </a:r>
          </a:p>
          <a:p>
            <a:pPr marL="341313" indent="-341313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sz="4000" b="0" i="0" dirty="0" err="1">
                <a:effectLst/>
                <a:latin typeface="Consolas" panose="020B0609020204030204" pitchFamily="49" charset="0"/>
              </a:rPr>
              <a:t>lowess</a:t>
            </a:r>
            <a:r>
              <a:rPr lang="en-US" sz="4000" b="0" i="0" dirty="0">
                <a:effectLst/>
                <a:latin typeface="Consolas" panose="020B0609020204030204" pitchFamily="49" charset="0"/>
              </a:rPr>
              <a:t>()</a:t>
            </a:r>
          </a:p>
          <a:p>
            <a:pPr marL="341313" indent="-341313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sz="4000" b="0" i="0" dirty="0">
                <a:effectLst/>
                <a:latin typeface="Consolas" panose="020B0609020204030204" pitchFamily="49" charset="0"/>
              </a:rPr>
              <a:t>gauss()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29388-C9DD-45A8-B497-1282CA91DE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4746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7926F-B286-4D19-A62E-0901A313C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24" y="40386"/>
            <a:ext cx="10515600" cy="627952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Smoothing quiz</a:t>
            </a:r>
            <a:r>
              <a:rPr lang="ru-RU" sz="4400" dirty="0">
                <a:solidFill>
                  <a:srgbClr val="0070C0"/>
                </a:solidFill>
              </a:rPr>
              <a:t> </a:t>
            </a:r>
            <a:r>
              <a:rPr lang="en-CA" sz="4400" dirty="0">
                <a:solidFill>
                  <a:srgbClr val="0070C0"/>
                </a:solidFill>
              </a:rPr>
              <a:t>practice. R. Question 3.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11BD14-E023-44AE-A9F3-23EFBC026E2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56124" y="668338"/>
            <a:ext cx="11879752" cy="5688012"/>
          </a:xfrm>
        </p:spPr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effectLst/>
                <a:latin typeface="Calibri" panose="020F0502020204030204" pitchFamily="34" charset="0"/>
              </a:rPr>
              <a:t>What R function will perform spline smoothing?</a:t>
            </a:r>
          </a:p>
          <a:p>
            <a:pPr marL="341313" indent="-341313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sz="4400" b="0" i="0" dirty="0" err="1">
                <a:effectLst/>
                <a:latin typeface="Calibri" panose="020F0502020204030204" pitchFamily="34" charset="0"/>
              </a:rPr>
              <a:t>smooth.spline</a:t>
            </a:r>
            <a:r>
              <a:rPr lang="en-US" sz="4400" b="0" i="0" dirty="0">
                <a:effectLst/>
                <a:latin typeface="Calibri" panose="020F0502020204030204" pitchFamily="34" charset="0"/>
              </a:rPr>
              <a:t>()</a:t>
            </a:r>
          </a:p>
          <a:p>
            <a:pPr marL="341313" indent="-341313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sz="4400" b="0" i="0" dirty="0" err="1">
                <a:effectLst/>
                <a:latin typeface="Calibri" panose="020F0502020204030204" pitchFamily="34" charset="0"/>
              </a:rPr>
              <a:t>ksmooth</a:t>
            </a:r>
            <a:r>
              <a:rPr lang="en-US" sz="4400" b="0" i="0" dirty="0">
                <a:effectLst/>
                <a:latin typeface="Calibri" panose="020F0502020204030204" pitchFamily="34" charset="0"/>
              </a:rPr>
              <a:t>()</a:t>
            </a:r>
          </a:p>
          <a:p>
            <a:pPr marL="341313" indent="-341313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sz="4400" b="0" i="0" dirty="0" err="1">
                <a:effectLst/>
                <a:latin typeface="Calibri" panose="020F0502020204030204" pitchFamily="34" charset="0"/>
              </a:rPr>
              <a:t>lowess</a:t>
            </a:r>
            <a:r>
              <a:rPr lang="en-US" sz="4400" b="0" i="0" dirty="0">
                <a:effectLst/>
                <a:latin typeface="Calibri" panose="020F0502020204030204" pitchFamily="34" charset="0"/>
              </a:rPr>
              <a:t>()</a:t>
            </a:r>
          </a:p>
          <a:p>
            <a:pPr marL="341313" indent="-341313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</a:pPr>
            <a:r>
              <a:rPr lang="en-US" sz="4400" b="0" i="0" dirty="0">
                <a:effectLst/>
                <a:latin typeface="Calibri" panose="020F0502020204030204" pitchFamily="34" charset="0"/>
              </a:rPr>
              <a:t>gauss()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ABEED-E7D3-4427-82F8-E37E667C60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770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99E3E-FF5E-4968-9FE1-DAD4C5C84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25" y="74568"/>
            <a:ext cx="10515600" cy="472363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Smoothing quiz</a:t>
            </a:r>
            <a:r>
              <a:rPr lang="ru-RU" sz="4400" dirty="0">
                <a:solidFill>
                  <a:srgbClr val="0070C0"/>
                </a:solidFill>
              </a:rPr>
              <a:t> </a:t>
            </a:r>
            <a:r>
              <a:rPr lang="en-CA" sz="4400" dirty="0">
                <a:solidFill>
                  <a:srgbClr val="0070C0"/>
                </a:solidFill>
              </a:rPr>
              <a:t>practice. R. Question 4.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A8EDCA-FBF6-4716-A29B-9C0EDE5700F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56125" y="642092"/>
            <a:ext cx="11790896" cy="5714258"/>
          </a:xfrm>
        </p:spPr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US" sz="2100" dirty="0">
                <a:latin typeface="Consolas" panose="020B0609020204030204" pitchFamily="49" charset="0"/>
              </a:rPr>
              <a:t>library(</a:t>
            </a:r>
            <a:r>
              <a:rPr lang="en-US" sz="2100" dirty="0" err="1">
                <a:latin typeface="Consolas" panose="020B0609020204030204" pitchFamily="49" charset="0"/>
              </a:rPr>
              <a:t>astsa</a:t>
            </a:r>
            <a:r>
              <a:rPr lang="en-US" sz="2100" dirty="0">
                <a:latin typeface="Consolas" panose="020B0609020204030204" pitchFamily="49" charset="0"/>
              </a:rPr>
              <a:t>)</a:t>
            </a:r>
          </a:p>
          <a:p>
            <a:pPr marL="114300" indent="0">
              <a:buNone/>
            </a:pPr>
            <a:r>
              <a:rPr lang="en-US" sz="2100" dirty="0" err="1">
                <a:latin typeface="Consolas" panose="020B0609020204030204" pitchFamily="49" charset="0"/>
              </a:rPr>
              <a:t>plot.ts</a:t>
            </a:r>
            <a:r>
              <a:rPr lang="en-US" sz="2100" dirty="0">
                <a:latin typeface="Consolas" panose="020B0609020204030204" pitchFamily="49" charset="0"/>
              </a:rPr>
              <a:t>(</a:t>
            </a:r>
            <a:r>
              <a:rPr lang="en-US" sz="2100" dirty="0" err="1">
                <a:latin typeface="Consolas" panose="020B0609020204030204" pitchFamily="49" charset="0"/>
              </a:rPr>
              <a:t>soi</a:t>
            </a:r>
            <a:r>
              <a:rPr lang="en-US" sz="2100" dirty="0">
                <a:latin typeface="Consolas" panose="020B0609020204030204" pitchFamily="49" charset="0"/>
              </a:rPr>
              <a:t>)</a:t>
            </a:r>
          </a:p>
          <a:p>
            <a:pPr marL="114300" indent="0">
              <a:buNone/>
            </a:pPr>
            <a:r>
              <a:rPr lang="en-US" sz="2100" dirty="0" err="1">
                <a:latin typeface="Consolas" panose="020B0609020204030204" pitchFamily="49" charset="0"/>
              </a:rPr>
              <a:t>fractionRed</a:t>
            </a:r>
            <a:r>
              <a:rPr lang="en-US" sz="2100" dirty="0">
                <a:latin typeface="Consolas" panose="020B0609020204030204" pitchFamily="49" charset="0"/>
              </a:rPr>
              <a:t> = ?</a:t>
            </a:r>
          </a:p>
          <a:p>
            <a:pPr marL="114300" indent="0">
              <a:buNone/>
            </a:pPr>
            <a:r>
              <a:rPr lang="en-US" sz="2100" dirty="0" err="1">
                <a:latin typeface="Consolas" panose="020B0609020204030204" pitchFamily="49" charset="0"/>
              </a:rPr>
              <a:t>fractionBlue</a:t>
            </a:r>
            <a:r>
              <a:rPr lang="en-US" sz="2100" dirty="0">
                <a:latin typeface="Consolas" panose="020B0609020204030204" pitchFamily="49" charset="0"/>
              </a:rPr>
              <a:t> = ?</a:t>
            </a:r>
          </a:p>
          <a:p>
            <a:pPr marL="114300" indent="0">
              <a:buNone/>
            </a:pPr>
            <a:r>
              <a:rPr lang="en-US" sz="2100" dirty="0">
                <a:latin typeface="Consolas" panose="020B0609020204030204" pitchFamily="49" charset="0"/>
              </a:rPr>
              <a:t>lines(</a:t>
            </a:r>
            <a:r>
              <a:rPr lang="en-US" sz="2100" dirty="0" err="1">
                <a:latin typeface="Consolas" panose="020B0609020204030204" pitchFamily="49" charset="0"/>
              </a:rPr>
              <a:t>lowess</a:t>
            </a:r>
            <a:r>
              <a:rPr lang="en-US" sz="2100" dirty="0">
                <a:latin typeface="Consolas" panose="020B0609020204030204" pitchFamily="49" charset="0"/>
              </a:rPr>
              <a:t>(</a:t>
            </a:r>
            <a:r>
              <a:rPr lang="en-US" sz="2100" dirty="0" err="1">
                <a:latin typeface="Consolas" panose="020B0609020204030204" pitchFamily="49" charset="0"/>
              </a:rPr>
              <a:t>soi</a:t>
            </a:r>
            <a:r>
              <a:rPr lang="en-US" sz="2100" dirty="0">
                <a:latin typeface="Consolas" panose="020B0609020204030204" pitchFamily="49" charset="0"/>
              </a:rPr>
              <a:t>, f=</a:t>
            </a:r>
            <a:r>
              <a:rPr lang="en-US" sz="2100" dirty="0" err="1">
                <a:latin typeface="Consolas" panose="020B0609020204030204" pitchFamily="49" charset="0"/>
              </a:rPr>
              <a:t>fractionRed</a:t>
            </a:r>
            <a:r>
              <a:rPr lang="en-US" sz="2100" dirty="0">
                <a:latin typeface="Consolas" panose="020B0609020204030204" pitchFamily="49" charset="0"/>
              </a:rPr>
              <a:t>), </a:t>
            </a:r>
            <a:r>
              <a:rPr lang="en-US" sz="2100" dirty="0" err="1">
                <a:latin typeface="Consolas" panose="020B0609020204030204" pitchFamily="49" charset="0"/>
              </a:rPr>
              <a:t>lwd</a:t>
            </a:r>
            <a:r>
              <a:rPr lang="en-US" sz="2100" dirty="0">
                <a:latin typeface="Consolas" panose="020B0609020204030204" pitchFamily="49" charset="0"/>
              </a:rPr>
              <a:t> = 2, col = "red")</a:t>
            </a:r>
          </a:p>
          <a:p>
            <a:pPr marL="114300" indent="0">
              <a:buNone/>
            </a:pPr>
            <a:r>
              <a:rPr lang="en-US" sz="2100" dirty="0">
                <a:latin typeface="Consolas" panose="020B0609020204030204" pitchFamily="49" charset="0"/>
              </a:rPr>
              <a:t>lines(</a:t>
            </a:r>
            <a:r>
              <a:rPr lang="en-US" sz="2100" dirty="0" err="1">
                <a:latin typeface="Consolas" panose="020B0609020204030204" pitchFamily="49" charset="0"/>
              </a:rPr>
              <a:t>lowess</a:t>
            </a:r>
            <a:r>
              <a:rPr lang="en-US" sz="2100" dirty="0">
                <a:latin typeface="Consolas" panose="020B0609020204030204" pitchFamily="49" charset="0"/>
              </a:rPr>
              <a:t>(</a:t>
            </a:r>
            <a:r>
              <a:rPr lang="en-US" sz="2100" dirty="0" err="1">
                <a:latin typeface="Consolas" panose="020B0609020204030204" pitchFamily="49" charset="0"/>
              </a:rPr>
              <a:t>soi</a:t>
            </a:r>
            <a:r>
              <a:rPr lang="en-US" sz="2100" dirty="0">
                <a:latin typeface="Consolas" panose="020B0609020204030204" pitchFamily="49" charset="0"/>
              </a:rPr>
              <a:t>, f=</a:t>
            </a:r>
            <a:r>
              <a:rPr lang="en-US" sz="2100" dirty="0" err="1">
                <a:latin typeface="Consolas" panose="020B0609020204030204" pitchFamily="49" charset="0"/>
              </a:rPr>
              <a:t>fractionBlue</a:t>
            </a:r>
            <a:r>
              <a:rPr lang="en-US" sz="2100" dirty="0">
                <a:latin typeface="Consolas" panose="020B0609020204030204" pitchFamily="49" charset="0"/>
              </a:rPr>
              <a:t>), </a:t>
            </a:r>
            <a:r>
              <a:rPr lang="en-US" sz="2100" dirty="0" err="1">
                <a:latin typeface="Consolas" panose="020B0609020204030204" pitchFamily="49" charset="0"/>
              </a:rPr>
              <a:t>lwd</a:t>
            </a:r>
            <a:r>
              <a:rPr lang="en-US" sz="2100" dirty="0">
                <a:latin typeface="Consolas" panose="020B0609020204030204" pitchFamily="49" charset="0"/>
              </a:rPr>
              <a:t> = 2, col = "blue")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sz="2600" dirty="0"/>
              <a:t>The code above produces the image provided. Fill the question marks in the code, choosing the possible fraction values:</a:t>
            </a:r>
          </a:p>
          <a:p>
            <a:pPr marL="114300" indent="0">
              <a:buNone/>
            </a:pPr>
            <a:endParaRPr lang="en-US" dirty="0"/>
          </a:p>
          <a:p>
            <a:pPr marL="461963" indent="-347663">
              <a:buFont typeface="+mj-lt"/>
              <a:buAutoNum type="alphaUcPeriod"/>
            </a:pPr>
            <a:r>
              <a:rPr lang="en-US" sz="1900" dirty="0" err="1">
                <a:latin typeface="Consolas" panose="020B0609020204030204" pitchFamily="49" charset="0"/>
              </a:rPr>
              <a:t>fractionRed</a:t>
            </a:r>
            <a:r>
              <a:rPr lang="en-US" sz="1900" dirty="0">
                <a:latin typeface="Consolas" panose="020B0609020204030204" pitchFamily="49" charset="0"/>
              </a:rPr>
              <a:t> = 1/10, </a:t>
            </a:r>
            <a:r>
              <a:rPr lang="en-US" sz="1900" dirty="0" err="1">
                <a:latin typeface="Consolas" panose="020B0609020204030204" pitchFamily="49" charset="0"/>
              </a:rPr>
              <a:t>fractionBlue</a:t>
            </a:r>
            <a:r>
              <a:rPr lang="en-US" sz="1900" dirty="0">
                <a:latin typeface="Consolas" panose="020B0609020204030204" pitchFamily="49" charset="0"/>
              </a:rPr>
              <a:t> = 2/3</a:t>
            </a:r>
          </a:p>
          <a:p>
            <a:pPr marL="461963" indent="-347663">
              <a:buFont typeface="+mj-lt"/>
              <a:buAutoNum type="alphaUcPeriod"/>
            </a:pPr>
            <a:r>
              <a:rPr lang="en-US" sz="1900" dirty="0" err="1">
                <a:latin typeface="Consolas" panose="020B0609020204030204" pitchFamily="49" charset="0"/>
              </a:rPr>
              <a:t>fractionRed</a:t>
            </a:r>
            <a:r>
              <a:rPr lang="en-US" sz="1900" dirty="0">
                <a:latin typeface="Consolas" panose="020B0609020204030204" pitchFamily="49" charset="0"/>
              </a:rPr>
              <a:t> = 2/3, </a:t>
            </a:r>
            <a:r>
              <a:rPr lang="en-US" sz="1900" dirty="0" err="1">
                <a:latin typeface="Consolas" panose="020B0609020204030204" pitchFamily="49" charset="0"/>
              </a:rPr>
              <a:t>fractionBlue</a:t>
            </a:r>
            <a:r>
              <a:rPr lang="en-US" sz="1900" dirty="0">
                <a:latin typeface="Consolas" panose="020B0609020204030204" pitchFamily="49" charset="0"/>
              </a:rPr>
              <a:t> = 1/10</a:t>
            </a:r>
          </a:p>
          <a:p>
            <a:pPr marL="461963" indent="-347663">
              <a:buFont typeface="+mj-lt"/>
              <a:buAutoNum type="alphaUcPeriod"/>
            </a:pPr>
            <a:r>
              <a:rPr lang="en-US" sz="1900" dirty="0" err="1">
                <a:latin typeface="Consolas" panose="020B0609020204030204" pitchFamily="49" charset="0"/>
              </a:rPr>
              <a:t>fractionRed</a:t>
            </a:r>
            <a:r>
              <a:rPr lang="en-US" sz="1900" dirty="0">
                <a:latin typeface="Consolas" panose="020B0609020204030204" pitchFamily="49" charset="0"/>
              </a:rPr>
              <a:t> = 1/10, </a:t>
            </a:r>
            <a:r>
              <a:rPr lang="en-US" sz="1900" dirty="0" err="1">
                <a:latin typeface="Consolas" panose="020B0609020204030204" pitchFamily="49" charset="0"/>
              </a:rPr>
              <a:t>fractionBlue</a:t>
            </a:r>
            <a:r>
              <a:rPr lang="en-US" sz="1900" dirty="0">
                <a:latin typeface="Consolas" panose="020B0609020204030204" pitchFamily="49" charset="0"/>
              </a:rPr>
              <a:t> = 1/10</a:t>
            </a:r>
          </a:p>
          <a:p>
            <a:pPr marL="461963" indent="-347663">
              <a:buFont typeface="+mj-lt"/>
              <a:buAutoNum type="alphaUcPeriod"/>
            </a:pPr>
            <a:r>
              <a:rPr lang="en-US" sz="1900" dirty="0" err="1">
                <a:latin typeface="Consolas" panose="020B0609020204030204" pitchFamily="49" charset="0"/>
              </a:rPr>
              <a:t>fractionRed</a:t>
            </a:r>
            <a:r>
              <a:rPr lang="en-US" sz="1900" dirty="0">
                <a:latin typeface="Consolas" panose="020B0609020204030204" pitchFamily="49" charset="0"/>
              </a:rPr>
              <a:t> = 2/3, </a:t>
            </a:r>
            <a:r>
              <a:rPr lang="en-US" sz="1900" dirty="0" err="1">
                <a:latin typeface="Consolas" panose="020B0609020204030204" pitchFamily="49" charset="0"/>
              </a:rPr>
              <a:t>fractionBlue</a:t>
            </a:r>
            <a:r>
              <a:rPr lang="en-US" sz="1900" dirty="0">
                <a:latin typeface="Consolas" panose="020B0609020204030204" pitchFamily="49" charset="0"/>
              </a:rPr>
              <a:t> = 2/3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CBFA1-B48D-485A-A8F2-4F79C43B4B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72</a:t>
            </a:fld>
            <a:endParaRPr lang="en-US"/>
          </a:p>
        </p:txBody>
      </p:sp>
      <p:pic>
        <p:nvPicPr>
          <p:cNvPr id="1025" name="Picture 1" descr="1950 &#10;1960 &#10;1970 &#10;Tlme &#10;1980 ">
            <a:extLst>
              <a:ext uri="{FF2B5EF4-FFF2-40B4-BE49-F238E27FC236}">
                <a16:creationId xmlns:a16="http://schemas.microsoft.com/office/drawing/2014/main" id="{8A38E0FF-AD16-4D77-9839-84AA45579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652" y="501650"/>
            <a:ext cx="3240369" cy="285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879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Properties of OLS estimators</a:t>
            </a:r>
            <a:endParaRPr lang="ru-R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Текст 3"/>
              <p:cNvSpPr>
                <a:spLocks noGrp="1"/>
              </p:cNvSpPr>
              <p:nvPr>
                <p:ph type="body" idx="2"/>
              </p:nvPr>
            </p:nvSpPr>
            <p:spPr>
              <a:xfrm>
                <a:off x="758758" y="1112519"/>
                <a:ext cx="11128442" cy="521333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 unbiased estimator for the 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is</a:t>
                </a:r>
              </a:p>
              <a:p>
                <a:endParaRPr lang="en-US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𝑤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𝑀𝑆𝐸</m:t>
                      </m:r>
                      <m:r>
                        <a:rPr lang="en-US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𝑆𝑆𝐸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+1)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Under the normal assumption, 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𝑤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𝑖𝑖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has the t-distribution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−(</m:t>
                    </m:r>
                    <m:r>
                      <a:rPr lang="en-US" b="0" i="1" smtClean="0">
                        <a:latin typeface="Cambria Math"/>
                      </a:rPr>
                      <m:t>𝑞</m:t>
                    </m:r>
                    <m:r>
                      <a:rPr lang="en-US" b="0" i="1" smtClean="0">
                        <a:latin typeface="Cambria Math"/>
                      </a:rPr>
                      <m:t>+1)</m:t>
                    </m:r>
                  </m:oMath>
                </a14:m>
                <a:r>
                  <a:rPr lang="en-US" dirty="0"/>
                  <a:t>  degrees of freedom;</a:t>
                </a: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en-US" dirty="0"/>
                  <a:t> denotes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𝑖</m:t>
                    </m:r>
                    <m:r>
                      <a:rPr lang="en-US" b="0" i="1" smtClean="0">
                        <a:latin typeface="Cambria Math"/>
                      </a:rPr>
                      <m:t>−</m:t>
                    </m:r>
                  </m:oMath>
                </a14:m>
                <a:r>
                  <a:rPr lang="en-US" dirty="0" err="1"/>
                  <a:t>th</a:t>
                </a:r>
                <a:r>
                  <a:rPr lang="en-US" dirty="0"/>
                  <a:t> diagonal element of C.</a:t>
                </a:r>
              </a:p>
            </p:txBody>
          </p:sp>
        </mc:Choice>
        <mc:Fallback xmlns="">
          <p:sp>
            <p:nvSpPr>
              <p:cNvPr id="4" name="Текс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758758" y="1112519"/>
                <a:ext cx="11128442" cy="5213331"/>
              </a:xfrm>
              <a:blipFill rotWithShape="1">
                <a:blip r:embed="rId2"/>
                <a:stretch>
                  <a:fillRect l="-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38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24606" y="0"/>
            <a:ext cx="939099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Reduced linear model</a:t>
            </a:r>
            <a:endParaRPr lang="ru-R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Текст 3"/>
              <p:cNvSpPr>
                <a:spLocks noGrp="1"/>
              </p:cNvSpPr>
              <p:nvPr>
                <p:ph type="body" idx="2"/>
              </p:nvPr>
            </p:nvSpPr>
            <p:spPr>
              <a:xfrm>
                <a:off x="758758" y="1112519"/>
                <a:ext cx="11128442" cy="521333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Various competing models are often of interest to isolate or select the best subset of independent variables. Suppose a proposed model specifies that only a subset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𝑟</m:t>
                    </m:r>
                    <m:r>
                      <a:rPr lang="en-US" i="1" dirty="0" smtClean="0">
                        <a:latin typeface="Cambria Math"/>
                      </a:rPr>
                      <m:t> &lt; </m:t>
                    </m:r>
                    <m:r>
                      <a:rPr lang="en-US" i="1" dirty="0" smtClean="0">
                        <a:latin typeface="Cambria Math"/>
                      </a:rPr>
                      <m:t>𝑞</m:t>
                    </m:r>
                  </m:oMath>
                </a14:m>
                <a:r>
                  <a:rPr lang="en-US" dirty="0"/>
                  <a:t> independent variables,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𝑡𝑟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influencing the dependent variable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. The reduced model is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𝑧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𝑧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𝑧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𝑟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null hypothesis in this case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: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  <m:r>
                          <a:rPr lang="en-US" b="0" i="1" smtClean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=…=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We can test the reduced model against the full model by comparing the error sums of squares under the two models using the </a:t>
                </a:r>
                <a:r>
                  <a:rPr lang="en-US" u="sng" dirty="0"/>
                  <a:t>F-statistic</a:t>
                </a:r>
              </a:p>
            </p:txBody>
          </p:sp>
        </mc:Choice>
        <mc:Fallback xmlns="">
          <p:sp>
            <p:nvSpPr>
              <p:cNvPr id="4" name="Текст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758758" y="1112519"/>
                <a:ext cx="11128442" cy="5213331"/>
              </a:xfrm>
              <a:blipFill rotWithShape="1">
                <a:blip r:embed="rId2"/>
                <a:stretch>
                  <a:fillRect r="-8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Номер слайда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749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7409</TotalTime>
  <Words>5397</Words>
  <Application>Microsoft Office PowerPoint</Application>
  <PresentationFormat>Widescreen</PresentationFormat>
  <Paragraphs>779</Paragraphs>
  <Slides>72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2" baseType="lpstr">
      <vt:lpstr>PMingLiU</vt:lpstr>
      <vt:lpstr>Arial</vt:lpstr>
      <vt:lpstr>Bookman Old Style</vt:lpstr>
      <vt:lpstr>Calibri</vt:lpstr>
      <vt:lpstr>Cambria Math</vt:lpstr>
      <vt:lpstr>Consolas</vt:lpstr>
      <vt:lpstr>Georgia</vt:lpstr>
      <vt:lpstr>Times New Roman</vt:lpstr>
      <vt:lpstr>VAG Rounded Std</vt:lpstr>
      <vt:lpstr>Office Theme</vt:lpstr>
      <vt:lpstr>`</vt:lpstr>
      <vt:lpstr>Chapter 2 Time Series Regression and Exploratory Data Analysis</vt:lpstr>
      <vt:lpstr>Linear regression model</vt:lpstr>
      <vt:lpstr>Estimating a Linear Trend</vt:lpstr>
      <vt:lpstr>Estimating a Linear Trend (continued)</vt:lpstr>
      <vt:lpstr>Multiple linear regression</vt:lpstr>
      <vt:lpstr>Properties of OLS estimators</vt:lpstr>
      <vt:lpstr>Properties of OLS estimators</vt:lpstr>
      <vt:lpstr>Reduced linear model</vt:lpstr>
      <vt:lpstr>Reduced linear model: F-statistic for null-hypothesis</vt:lpstr>
      <vt:lpstr>Example: choosing best model </vt:lpstr>
      <vt:lpstr>Example: choosing best model </vt:lpstr>
      <vt:lpstr>Example: choosing best model </vt:lpstr>
      <vt:lpstr>Example: choosing best model </vt:lpstr>
      <vt:lpstr>Regression quiz. Qualitative </vt:lpstr>
      <vt:lpstr>Regression quiz. Qualitative </vt:lpstr>
      <vt:lpstr>Regression quiz. Qualitative </vt:lpstr>
      <vt:lpstr>Regression quiz. Qualitative </vt:lpstr>
      <vt:lpstr>Regression quiz. Quantitative 1</vt:lpstr>
      <vt:lpstr>Regression quiz. Quantitative 2</vt:lpstr>
      <vt:lpstr>Regression quiz. Quantitative 3</vt:lpstr>
      <vt:lpstr>Regression quiz. Quantitative 4</vt:lpstr>
      <vt:lpstr>Regression quiz. Quantitative 5</vt:lpstr>
      <vt:lpstr>Regression quiz. Quantitative 6</vt:lpstr>
      <vt:lpstr>Regression quiz practice. R. Question 1</vt:lpstr>
      <vt:lpstr>Regression quiz practice. R. Question 2</vt:lpstr>
      <vt:lpstr>Regression quiz practice. R. Question 3</vt:lpstr>
      <vt:lpstr>Chapter 2 Time Series Regression and Exploratory Data Analysis</vt:lpstr>
      <vt:lpstr>1. Difference kills continuity</vt:lpstr>
      <vt:lpstr>2. Logarithm and power &lt; 1</vt:lpstr>
      <vt:lpstr>2a. Logarithm and power &lt; 1</vt:lpstr>
      <vt:lpstr>3. How to extract trend</vt:lpstr>
      <vt:lpstr>4. Choose a better regressor</vt:lpstr>
      <vt:lpstr>Example 2.4 Detrending Chicken Prices </vt:lpstr>
      <vt:lpstr>Example 2.4 continued. Differencing chicken data </vt:lpstr>
      <vt:lpstr>Example 2.4 continued. Comparing detrending and differencing</vt:lpstr>
      <vt:lpstr>Example 2.5 Differencing Chicken Prices </vt:lpstr>
      <vt:lpstr>Properties of Shift and Difference operators </vt:lpstr>
      <vt:lpstr>Transformation of series. </vt:lpstr>
      <vt:lpstr>Scatterplot matrices. </vt:lpstr>
      <vt:lpstr>Example 2.10 Using Regression to Discover a Signal in Noise </vt:lpstr>
      <vt:lpstr>Example 2.10 continued. Using Regression to Discover a Signal in Noise </vt:lpstr>
      <vt:lpstr>Exploratory analysis quiz. Qualitative 1</vt:lpstr>
      <vt:lpstr>Exploratory analysis quiz. Qualitative 2 </vt:lpstr>
      <vt:lpstr>Exploratory analysis quiz. Qualitative 3 </vt:lpstr>
      <vt:lpstr>Exploratory analysis quiz. Qualitative 4 </vt:lpstr>
      <vt:lpstr>Exploratory analysis quiz. Quantitative 1 </vt:lpstr>
      <vt:lpstr>Exploratory analysis quiz. Quantitative 2 </vt:lpstr>
      <vt:lpstr>Exploratory analysis quiz. Quantitative 3 </vt:lpstr>
      <vt:lpstr>Exploratory analysis quiz. Quantitative 4 </vt:lpstr>
      <vt:lpstr>Exploratory analysis quiz. R. Question 1</vt:lpstr>
      <vt:lpstr>Chapter 2 Time Series Regression and Exploratory Data Analysis</vt:lpstr>
      <vt:lpstr>Moving average smoother </vt:lpstr>
      <vt:lpstr>Example 2.11  Moving average smoother </vt:lpstr>
      <vt:lpstr>Kernel smoother </vt:lpstr>
      <vt:lpstr>Kernel smoother </vt:lpstr>
      <vt:lpstr>Lowess </vt:lpstr>
      <vt:lpstr>Example: lowess </vt:lpstr>
      <vt:lpstr>Smoothing Splines </vt:lpstr>
      <vt:lpstr>Smoothing Splines continued </vt:lpstr>
      <vt:lpstr>Example: Spline </vt:lpstr>
      <vt:lpstr>Smoothing quiz practice. Theory. Question 1</vt:lpstr>
      <vt:lpstr>Smoothing quiz practice. Theory. Question 2</vt:lpstr>
      <vt:lpstr>Smoothing quiz practice. Theory. Question 3</vt:lpstr>
      <vt:lpstr>Smoothing quiz practice. Theory. Question 4</vt:lpstr>
      <vt:lpstr>Smoothing quiz practice. Theory. Question 5</vt:lpstr>
      <vt:lpstr>Smoothing quiz practice. Question 6</vt:lpstr>
      <vt:lpstr>Smoothing quiz practice. Question 6</vt:lpstr>
      <vt:lpstr>Smoothing quiz practice. R. Question 1</vt:lpstr>
      <vt:lpstr>Smoothing quiz practice. R. Question 2.</vt:lpstr>
      <vt:lpstr>Smoothing quiz practice. R. Question 3.</vt:lpstr>
      <vt:lpstr>Smoothing quiz practice. R. Question 4.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</dc:title>
  <dc:creator>Assa</dc:creator>
  <cp:lastModifiedBy>boris garbuzov</cp:lastModifiedBy>
  <cp:revision>427</cp:revision>
  <dcterms:created xsi:type="dcterms:W3CDTF">2020-07-29T06:49:03Z</dcterms:created>
  <dcterms:modified xsi:type="dcterms:W3CDTF">2021-02-18T19:15:29Z</dcterms:modified>
</cp:coreProperties>
</file>